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3" r:id="rId3"/>
    <p:sldId id="277" r:id="rId4"/>
    <p:sldId id="288" r:id="rId5"/>
    <p:sldId id="258" r:id="rId6"/>
    <p:sldId id="289" r:id="rId7"/>
    <p:sldId id="263" r:id="rId8"/>
    <p:sldId id="290" r:id="rId9"/>
    <p:sldId id="291" r:id="rId10"/>
    <p:sldId id="292" r:id="rId11"/>
    <p:sldId id="293" r:id="rId12"/>
    <p:sldId id="294" r:id="rId13"/>
    <p:sldId id="295" r:id="rId14"/>
    <p:sldId id="296" r:id="rId15"/>
    <p:sldId id="297" r:id="rId16"/>
    <p:sldId id="298" r:id="rId17"/>
    <p:sldId id="29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e van Leeuwen" initials="MvL" lastIdx="5" clrIdx="0">
    <p:extLst>
      <p:ext uri="{19B8F6BF-5375-455C-9EA6-DF929625EA0E}">
        <p15:presenceInfo xmlns:p15="http://schemas.microsoft.com/office/powerpoint/2012/main" userId="S-1-5-21-1982372317-2837371276-3961410776-1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E1E"/>
    <a:srgbClr val="73BE1E"/>
    <a:srgbClr val="5B8F22"/>
    <a:srgbClr val="FF9999"/>
    <a:srgbClr val="FF99CC"/>
    <a:srgbClr val="66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17" autoAdjust="0"/>
    <p:restoredTop sz="92280" autoAdjust="0"/>
  </p:normalViewPr>
  <p:slideViewPr>
    <p:cSldViewPr snapToGrid="0">
      <p:cViewPr varScale="1">
        <p:scale>
          <a:sx n="97" d="100"/>
          <a:sy n="97" d="100"/>
        </p:scale>
        <p:origin x="78" y="18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14BE6-122F-4BA9-BB86-9B9D67AC28F7}" type="datetimeFigureOut">
              <a:rPr lang="nl-NL" smtClean="0"/>
              <a:t>12-04-2016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0570E-D0E9-4DF5-A9F5-E3DF99428903}" type="slidenum">
              <a:rPr lang="nl-NL" smtClean="0"/>
              <a:t>‹#›</a:t>
            </a:fld>
            <a:endParaRPr lang="nl-NL"/>
          </a:p>
        </p:txBody>
      </p:sp>
    </p:spTree>
    <p:extLst>
      <p:ext uri="{BB962C8B-B14F-4D97-AF65-F5344CB8AC3E}">
        <p14:creationId xmlns:p14="http://schemas.microsoft.com/office/powerpoint/2010/main" val="218125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a:t>
            </a:r>
            <a:r>
              <a:rPr lang="en-US" baseline="0" dirty="0" err="1" smtClean="0"/>
              <a:t>opdrachten</a:t>
            </a:r>
            <a:r>
              <a:rPr lang="en-US" baseline="0" dirty="0" smtClean="0"/>
              <a:t> kun je </a:t>
            </a:r>
            <a:r>
              <a:rPr lang="en-US" baseline="0" dirty="0" err="1" smtClean="0"/>
              <a:t>maken</a:t>
            </a:r>
            <a:r>
              <a:rPr lang="en-US" baseline="0" dirty="0" smtClean="0"/>
              <a:t> op het </a:t>
            </a:r>
            <a:r>
              <a:rPr lang="en-US" baseline="0" dirty="0" err="1" smtClean="0"/>
              <a:t>werkblad</a:t>
            </a:r>
            <a:r>
              <a:rPr lang="en-US" baseline="0" dirty="0" smtClean="0"/>
              <a:t>. </a:t>
            </a:r>
          </a:p>
          <a:p>
            <a:r>
              <a:rPr lang="en-US" baseline="0" dirty="0" err="1" smtClean="0"/>
              <a:t>Een</a:t>
            </a:r>
            <a:r>
              <a:rPr lang="en-US" baseline="0" dirty="0" smtClean="0"/>
              <a:t> </a:t>
            </a:r>
            <a:r>
              <a:rPr lang="en-US" baseline="0" dirty="0" err="1" smtClean="0"/>
              <a:t>hoofdstuk</a:t>
            </a:r>
            <a:r>
              <a:rPr lang="en-US" baseline="0" dirty="0" smtClean="0"/>
              <a:t> </a:t>
            </a:r>
            <a:r>
              <a:rPr lang="en-US" baseline="0" dirty="0" err="1" smtClean="0"/>
              <a:t>overslaan</a:t>
            </a:r>
            <a:r>
              <a:rPr lang="en-US" baseline="0" dirty="0" smtClean="0"/>
              <a:t>? </a:t>
            </a:r>
            <a:r>
              <a:rPr lang="en-US" baseline="0" dirty="0" err="1" smtClean="0"/>
              <a:t>Klik</a:t>
            </a:r>
            <a:r>
              <a:rPr lang="en-US" baseline="0" dirty="0" smtClean="0"/>
              <a:t> op de </a:t>
            </a:r>
            <a:r>
              <a:rPr lang="en-US" baseline="0" dirty="0" err="1" smtClean="0"/>
              <a:t>boomstam</a:t>
            </a:r>
            <a:r>
              <a:rPr lang="en-US" baseline="0" dirty="0" smtClean="0"/>
              <a:t> </a:t>
            </a:r>
            <a:r>
              <a:rPr lang="en-US" baseline="0" dirty="0" err="1" smtClean="0"/>
              <a:t>onderin</a:t>
            </a:r>
            <a:r>
              <a:rPr lang="en-US" baseline="0" dirty="0" smtClean="0"/>
              <a:t>. </a:t>
            </a:r>
            <a:endParaRPr lang="nl-NL" dirty="0"/>
          </a:p>
        </p:txBody>
      </p:sp>
      <p:sp>
        <p:nvSpPr>
          <p:cNvPr id="4" name="Slide Number Placeholder 3"/>
          <p:cNvSpPr>
            <a:spLocks noGrp="1"/>
          </p:cNvSpPr>
          <p:nvPr>
            <p:ph type="sldNum" sz="quarter" idx="10"/>
          </p:nvPr>
        </p:nvSpPr>
        <p:spPr/>
        <p:txBody>
          <a:bodyPr/>
          <a:lstStyle/>
          <a:p>
            <a:fld id="{F530570E-D0E9-4DF5-A9F5-E3DF99428903}" type="slidenum">
              <a:rPr lang="nl-NL" smtClean="0"/>
              <a:t>1</a:t>
            </a:fld>
            <a:endParaRPr lang="nl-NL"/>
          </a:p>
        </p:txBody>
      </p:sp>
    </p:spTree>
    <p:extLst>
      <p:ext uri="{BB962C8B-B14F-4D97-AF65-F5344CB8AC3E}">
        <p14:creationId xmlns:p14="http://schemas.microsoft.com/office/powerpoint/2010/main" val="37960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smtClean="0"/>
              <a:t>Video: http://www.schooltv.nl/video/het-klokhuis-fruitterminal/</a:t>
            </a:r>
            <a:endParaRPr lang="nl-NL" sz="1200" dirty="0"/>
          </a:p>
        </p:txBody>
      </p:sp>
      <p:sp>
        <p:nvSpPr>
          <p:cNvPr id="4" name="Slide Number Placeholder 3"/>
          <p:cNvSpPr>
            <a:spLocks noGrp="1"/>
          </p:cNvSpPr>
          <p:nvPr>
            <p:ph type="sldNum" sz="quarter" idx="10"/>
          </p:nvPr>
        </p:nvSpPr>
        <p:spPr/>
        <p:txBody>
          <a:bodyPr/>
          <a:lstStyle/>
          <a:p>
            <a:fld id="{F530570E-D0E9-4DF5-A9F5-E3DF99428903}" type="slidenum">
              <a:rPr lang="nl-NL" smtClean="0"/>
              <a:t>10</a:t>
            </a:fld>
            <a:endParaRPr lang="nl-NL"/>
          </a:p>
        </p:txBody>
      </p:sp>
    </p:spTree>
    <p:extLst>
      <p:ext uri="{BB962C8B-B14F-4D97-AF65-F5344CB8AC3E}">
        <p14:creationId xmlns:p14="http://schemas.microsoft.com/office/powerpoint/2010/main" val="240973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30570E-D0E9-4DF5-A9F5-E3DF99428903}" type="slidenum">
              <a:rPr lang="nl-NL" smtClean="0"/>
              <a:t>11</a:t>
            </a:fld>
            <a:endParaRPr lang="nl-NL"/>
          </a:p>
        </p:txBody>
      </p:sp>
    </p:spTree>
    <p:extLst>
      <p:ext uri="{BB962C8B-B14F-4D97-AF65-F5344CB8AC3E}">
        <p14:creationId xmlns:p14="http://schemas.microsoft.com/office/powerpoint/2010/main" val="124554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smtClean="0"/>
          </a:p>
        </p:txBody>
      </p:sp>
      <p:sp>
        <p:nvSpPr>
          <p:cNvPr id="4" name="Slide Number Placeholder 3"/>
          <p:cNvSpPr>
            <a:spLocks noGrp="1"/>
          </p:cNvSpPr>
          <p:nvPr>
            <p:ph type="sldNum" sz="quarter" idx="10"/>
          </p:nvPr>
        </p:nvSpPr>
        <p:spPr/>
        <p:txBody>
          <a:bodyPr/>
          <a:lstStyle/>
          <a:p>
            <a:fld id="{F530570E-D0E9-4DF5-A9F5-E3DF99428903}" type="slidenum">
              <a:rPr lang="nl-NL" smtClean="0"/>
              <a:t>12</a:t>
            </a:fld>
            <a:endParaRPr lang="nl-NL"/>
          </a:p>
        </p:txBody>
      </p:sp>
    </p:spTree>
    <p:extLst>
      <p:ext uri="{BB962C8B-B14F-4D97-AF65-F5344CB8AC3E}">
        <p14:creationId xmlns:p14="http://schemas.microsoft.com/office/powerpoint/2010/main" val="351635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http://www.schooltv.nl/video/het-broeikaseffect-de-aarde-warmt-op/</a:t>
            </a:r>
          </a:p>
        </p:txBody>
      </p:sp>
      <p:sp>
        <p:nvSpPr>
          <p:cNvPr id="4" name="Slide Number Placeholder 3"/>
          <p:cNvSpPr>
            <a:spLocks noGrp="1"/>
          </p:cNvSpPr>
          <p:nvPr>
            <p:ph type="sldNum" sz="quarter" idx="10"/>
          </p:nvPr>
        </p:nvSpPr>
        <p:spPr/>
        <p:txBody>
          <a:bodyPr/>
          <a:lstStyle/>
          <a:p>
            <a:fld id="{F530570E-D0E9-4DF5-A9F5-E3DF99428903}" type="slidenum">
              <a:rPr lang="nl-NL" smtClean="0"/>
              <a:t>13</a:t>
            </a:fld>
            <a:endParaRPr lang="nl-NL"/>
          </a:p>
        </p:txBody>
      </p:sp>
    </p:spTree>
    <p:extLst>
      <p:ext uri="{BB962C8B-B14F-4D97-AF65-F5344CB8AC3E}">
        <p14:creationId xmlns:p14="http://schemas.microsoft.com/office/powerpoint/2010/main" val="232011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30570E-D0E9-4DF5-A9F5-E3DF99428903}" type="slidenum">
              <a:rPr lang="nl-NL" smtClean="0"/>
              <a:t>14</a:t>
            </a:fld>
            <a:endParaRPr lang="nl-NL"/>
          </a:p>
        </p:txBody>
      </p:sp>
    </p:spTree>
    <p:extLst>
      <p:ext uri="{BB962C8B-B14F-4D97-AF65-F5344CB8AC3E}">
        <p14:creationId xmlns:p14="http://schemas.microsoft.com/office/powerpoint/2010/main" val="209123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30570E-D0E9-4DF5-A9F5-E3DF99428903}" type="slidenum">
              <a:rPr lang="nl-NL" smtClean="0"/>
              <a:t>15</a:t>
            </a:fld>
            <a:endParaRPr lang="nl-NL"/>
          </a:p>
        </p:txBody>
      </p:sp>
    </p:spTree>
    <p:extLst>
      <p:ext uri="{BB962C8B-B14F-4D97-AF65-F5344CB8AC3E}">
        <p14:creationId xmlns:p14="http://schemas.microsoft.com/office/powerpoint/2010/main" val="402395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30570E-D0E9-4DF5-A9F5-E3DF99428903}" type="slidenum">
              <a:rPr lang="nl-NL" smtClean="0"/>
              <a:t>16</a:t>
            </a:fld>
            <a:endParaRPr lang="nl-NL"/>
          </a:p>
        </p:txBody>
      </p:sp>
    </p:spTree>
    <p:extLst>
      <p:ext uri="{BB962C8B-B14F-4D97-AF65-F5344CB8AC3E}">
        <p14:creationId xmlns:p14="http://schemas.microsoft.com/office/powerpoint/2010/main" val="106691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www.duurzaamheld.nl</a:t>
            </a:r>
          </a:p>
        </p:txBody>
      </p:sp>
      <p:sp>
        <p:nvSpPr>
          <p:cNvPr id="4" name="Slide Number Placeholder 3"/>
          <p:cNvSpPr>
            <a:spLocks noGrp="1"/>
          </p:cNvSpPr>
          <p:nvPr>
            <p:ph type="sldNum" sz="quarter" idx="10"/>
          </p:nvPr>
        </p:nvSpPr>
        <p:spPr/>
        <p:txBody>
          <a:bodyPr/>
          <a:lstStyle/>
          <a:p>
            <a:fld id="{F530570E-D0E9-4DF5-A9F5-E3DF99428903}" type="slidenum">
              <a:rPr lang="nl-NL" smtClean="0"/>
              <a:t>17</a:t>
            </a:fld>
            <a:endParaRPr lang="nl-NL"/>
          </a:p>
        </p:txBody>
      </p:sp>
    </p:spTree>
    <p:extLst>
      <p:ext uri="{BB962C8B-B14F-4D97-AF65-F5344CB8AC3E}">
        <p14:creationId xmlns:p14="http://schemas.microsoft.com/office/powerpoint/2010/main" val="417354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530570E-D0E9-4DF5-A9F5-E3DF99428903}" type="slidenum">
              <a:rPr lang="nl-NL" smtClean="0"/>
              <a:t>2</a:t>
            </a:fld>
            <a:endParaRPr lang="nl-NL"/>
          </a:p>
        </p:txBody>
      </p:sp>
    </p:spTree>
    <p:extLst>
      <p:ext uri="{BB962C8B-B14F-4D97-AF65-F5344CB8AC3E}">
        <p14:creationId xmlns:p14="http://schemas.microsoft.com/office/powerpoint/2010/main" val="237069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F530570E-D0E9-4DF5-A9F5-E3DF99428903}" type="slidenum">
              <a:rPr lang="nl-NL" smtClean="0"/>
              <a:t>3</a:t>
            </a:fld>
            <a:endParaRPr lang="nl-NL"/>
          </a:p>
        </p:txBody>
      </p:sp>
    </p:spTree>
    <p:extLst>
      <p:ext uri="{BB962C8B-B14F-4D97-AF65-F5344CB8AC3E}">
        <p14:creationId xmlns:p14="http://schemas.microsoft.com/office/powerpoint/2010/main" val="252431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nl-NL" dirty="0"/>
          </a:p>
        </p:txBody>
      </p:sp>
      <p:sp>
        <p:nvSpPr>
          <p:cNvPr id="4" name="Slide Number Placeholder 3"/>
          <p:cNvSpPr>
            <a:spLocks noGrp="1"/>
          </p:cNvSpPr>
          <p:nvPr>
            <p:ph type="sldNum" sz="quarter" idx="10"/>
          </p:nvPr>
        </p:nvSpPr>
        <p:spPr/>
        <p:txBody>
          <a:bodyPr/>
          <a:lstStyle/>
          <a:p>
            <a:fld id="{F530570E-D0E9-4DF5-A9F5-E3DF99428903}" type="slidenum">
              <a:rPr lang="nl-NL" smtClean="0"/>
              <a:t>4</a:t>
            </a:fld>
            <a:endParaRPr lang="nl-NL"/>
          </a:p>
        </p:txBody>
      </p:sp>
    </p:spTree>
    <p:extLst>
      <p:ext uri="{BB962C8B-B14F-4D97-AF65-F5344CB8AC3E}">
        <p14:creationId xmlns:p14="http://schemas.microsoft.com/office/powerpoint/2010/main" val="102144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i="0" kern="1200" dirty="0" smtClean="0">
                <a:solidFill>
                  <a:schemeClr val="tx1"/>
                </a:solidFill>
                <a:effectLst/>
                <a:latin typeface="+mn-lt"/>
                <a:ea typeface="+mn-ea"/>
                <a:cs typeface="+mn-cs"/>
              </a:rPr>
              <a:t>Video: http://www.schooltv.nl/video/tuinbouw-in-spanje-concurrentie-voor-het-westland/</a:t>
            </a:r>
            <a:br>
              <a:rPr lang="nl-NL" sz="1200" i="0" kern="1200" dirty="0" smtClean="0">
                <a:solidFill>
                  <a:schemeClr val="tx1"/>
                </a:solidFill>
                <a:effectLst/>
                <a:latin typeface="+mn-lt"/>
                <a:ea typeface="+mn-ea"/>
                <a:cs typeface="+mn-cs"/>
              </a:rPr>
            </a:br>
            <a:endParaRPr lang="en-US" dirty="0" smtClean="0"/>
          </a:p>
        </p:txBody>
      </p:sp>
      <p:sp>
        <p:nvSpPr>
          <p:cNvPr id="4" name="Slide Number Placeholder 3"/>
          <p:cNvSpPr>
            <a:spLocks noGrp="1"/>
          </p:cNvSpPr>
          <p:nvPr>
            <p:ph type="sldNum" sz="quarter" idx="10"/>
          </p:nvPr>
        </p:nvSpPr>
        <p:spPr/>
        <p:txBody>
          <a:bodyPr/>
          <a:lstStyle/>
          <a:p>
            <a:fld id="{F530570E-D0E9-4DF5-A9F5-E3DF99428903}" type="slidenum">
              <a:rPr lang="nl-NL" smtClean="0"/>
              <a:t>5</a:t>
            </a:fld>
            <a:endParaRPr lang="nl-NL"/>
          </a:p>
        </p:txBody>
      </p:sp>
    </p:spTree>
    <p:extLst>
      <p:ext uri="{BB962C8B-B14F-4D97-AF65-F5344CB8AC3E}">
        <p14:creationId xmlns:p14="http://schemas.microsoft.com/office/powerpoint/2010/main" val="415398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530570E-D0E9-4DF5-A9F5-E3DF99428903}" type="slidenum">
              <a:rPr lang="nl-NL" smtClean="0"/>
              <a:t>6</a:t>
            </a:fld>
            <a:endParaRPr lang="nl-NL"/>
          </a:p>
        </p:txBody>
      </p:sp>
    </p:spTree>
    <p:extLst>
      <p:ext uri="{BB962C8B-B14F-4D97-AF65-F5344CB8AC3E}">
        <p14:creationId xmlns:p14="http://schemas.microsoft.com/office/powerpoint/2010/main" val="373492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dirty="0"/>
          </a:p>
        </p:txBody>
      </p:sp>
      <p:sp>
        <p:nvSpPr>
          <p:cNvPr id="4" name="Slide Number Placeholder 3"/>
          <p:cNvSpPr>
            <a:spLocks noGrp="1"/>
          </p:cNvSpPr>
          <p:nvPr>
            <p:ph type="sldNum" sz="quarter" idx="10"/>
          </p:nvPr>
        </p:nvSpPr>
        <p:spPr/>
        <p:txBody>
          <a:bodyPr/>
          <a:lstStyle/>
          <a:p>
            <a:fld id="{F530570E-D0E9-4DF5-A9F5-E3DF99428903}" type="slidenum">
              <a:rPr lang="nl-NL" smtClean="0"/>
              <a:t>7</a:t>
            </a:fld>
            <a:endParaRPr lang="nl-NL"/>
          </a:p>
        </p:txBody>
      </p:sp>
    </p:spTree>
    <p:extLst>
      <p:ext uri="{BB962C8B-B14F-4D97-AF65-F5344CB8AC3E}">
        <p14:creationId xmlns:p14="http://schemas.microsoft.com/office/powerpoint/2010/main" val="156851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dirty="0"/>
          </a:p>
        </p:txBody>
      </p:sp>
      <p:sp>
        <p:nvSpPr>
          <p:cNvPr id="4" name="Slide Number Placeholder 3"/>
          <p:cNvSpPr>
            <a:spLocks noGrp="1"/>
          </p:cNvSpPr>
          <p:nvPr>
            <p:ph type="sldNum" sz="quarter" idx="10"/>
          </p:nvPr>
        </p:nvSpPr>
        <p:spPr/>
        <p:txBody>
          <a:bodyPr/>
          <a:lstStyle/>
          <a:p>
            <a:fld id="{F530570E-D0E9-4DF5-A9F5-E3DF99428903}" type="slidenum">
              <a:rPr lang="nl-NL" smtClean="0"/>
              <a:t>8</a:t>
            </a:fld>
            <a:endParaRPr lang="nl-NL"/>
          </a:p>
        </p:txBody>
      </p:sp>
    </p:spTree>
    <p:extLst>
      <p:ext uri="{BB962C8B-B14F-4D97-AF65-F5344CB8AC3E}">
        <p14:creationId xmlns:p14="http://schemas.microsoft.com/office/powerpoint/2010/main" val="369603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1200" dirty="0"/>
          </a:p>
        </p:txBody>
      </p:sp>
      <p:sp>
        <p:nvSpPr>
          <p:cNvPr id="4" name="Slide Number Placeholder 3"/>
          <p:cNvSpPr>
            <a:spLocks noGrp="1"/>
          </p:cNvSpPr>
          <p:nvPr>
            <p:ph type="sldNum" sz="quarter" idx="10"/>
          </p:nvPr>
        </p:nvSpPr>
        <p:spPr/>
        <p:txBody>
          <a:bodyPr/>
          <a:lstStyle/>
          <a:p>
            <a:fld id="{F530570E-D0E9-4DF5-A9F5-E3DF99428903}" type="slidenum">
              <a:rPr lang="nl-NL" smtClean="0"/>
              <a:t>9</a:t>
            </a:fld>
            <a:endParaRPr lang="nl-NL"/>
          </a:p>
        </p:txBody>
      </p:sp>
    </p:spTree>
    <p:extLst>
      <p:ext uri="{BB962C8B-B14F-4D97-AF65-F5344CB8AC3E}">
        <p14:creationId xmlns:p14="http://schemas.microsoft.com/office/powerpoint/2010/main" val="179276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10E8FD81-6521-4638-B5D0-90E9B4F31AF2}" type="datetimeFigureOut">
              <a:rPr lang="nl-NL" smtClean="0"/>
              <a:t>12-04-2016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268242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10E8FD81-6521-4638-B5D0-90E9B4F31AF2}" type="datetimeFigureOut">
              <a:rPr lang="nl-NL" smtClean="0"/>
              <a:t>12-04-2016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237867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10E8FD81-6521-4638-B5D0-90E9B4F31AF2}" type="datetimeFigureOut">
              <a:rPr lang="nl-NL" smtClean="0"/>
              <a:t>12-04-2016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386742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10E8FD81-6521-4638-B5D0-90E9B4F31AF2}" type="datetimeFigureOut">
              <a:rPr lang="nl-NL" smtClean="0"/>
              <a:t>12-04-2016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2815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8FD81-6521-4638-B5D0-90E9B4F31AF2}" type="datetimeFigureOut">
              <a:rPr lang="nl-NL" smtClean="0"/>
              <a:t>12-04-2016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18187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10E8FD81-6521-4638-B5D0-90E9B4F31AF2}" type="datetimeFigureOut">
              <a:rPr lang="nl-NL" smtClean="0"/>
              <a:t>12-04-2016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112789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10E8FD81-6521-4638-B5D0-90E9B4F31AF2}" type="datetimeFigureOut">
              <a:rPr lang="nl-NL" smtClean="0"/>
              <a:t>12-04-2016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194824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10E8FD81-6521-4638-B5D0-90E9B4F31AF2}" type="datetimeFigureOut">
              <a:rPr lang="nl-NL" smtClean="0"/>
              <a:t>12-04-2016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239622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8FD81-6521-4638-B5D0-90E9B4F31AF2}" type="datetimeFigureOut">
              <a:rPr lang="nl-NL" smtClean="0"/>
              <a:t>12-04-2016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385839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8FD81-6521-4638-B5D0-90E9B4F31AF2}" type="datetimeFigureOut">
              <a:rPr lang="nl-NL" smtClean="0"/>
              <a:t>12-04-2016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401426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8FD81-6521-4638-B5D0-90E9B4F31AF2}" type="datetimeFigureOut">
              <a:rPr lang="nl-NL" smtClean="0"/>
              <a:t>12-04-2016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A74D4E-8119-4884-9828-7852AB7D346C}" type="slidenum">
              <a:rPr lang="nl-NL" smtClean="0"/>
              <a:t>‹#›</a:t>
            </a:fld>
            <a:endParaRPr lang="nl-NL"/>
          </a:p>
        </p:txBody>
      </p:sp>
    </p:spTree>
    <p:extLst>
      <p:ext uri="{BB962C8B-B14F-4D97-AF65-F5344CB8AC3E}">
        <p14:creationId xmlns:p14="http://schemas.microsoft.com/office/powerpoint/2010/main" val="397494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8FD81-6521-4638-B5D0-90E9B4F31AF2}" type="datetimeFigureOut">
              <a:rPr lang="nl-NL" smtClean="0"/>
              <a:t>12-04-2016</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A74D4E-8119-4884-9828-7852AB7D346C}" type="slidenum">
              <a:rPr lang="nl-NL" smtClean="0"/>
              <a:t>‹#›</a:t>
            </a:fld>
            <a:endParaRPr lang="nl-NL"/>
          </a:p>
        </p:txBody>
      </p:sp>
    </p:spTree>
    <p:extLst>
      <p:ext uri="{BB962C8B-B14F-4D97-AF65-F5344CB8AC3E}">
        <p14:creationId xmlns:p14="http://schemas.microsoft.com/office/powerpoint/2010/main" val="117544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7.xml"/><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slide" Target="slide1.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slide" Target="slide8.xml"/><Relationship Id="rId12" Type="http://schemas.openxmlformats.org/officeDocument/2006/relationships/hyperlink" Target="http://www.schooltv.nl/video/het-klokhuis-fruittermin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png"/><Relationship Id="rId5" Type="http://schemas.openxmlformats.org/officeDocument/2006/relationships/image" Target="../media/image8.png"/><Relationship Id="rId15" Type="http://schemas.openxmlformats.org/officeDocument/2006/relationships/slide" Target="slide12.xml"/><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slide" Target="slide13.xml"/><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5.png"/><Relationship Id="rId7" Type="http://schemas.microsoft.com/office/2007/relationships/hdphoto" Target="../media/hdphoto1.wdp"/><Relationship Id="rId12"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8.xml"/><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17.jp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hyperlink" Target="http://www.schooltv.nl/video/het-broeikaseffect-de-aarde-warmt-op/" TargetMode="External"/><Relationship Id="rId4" Type="http://schemas.openxmlformats.org/officeDocument/2006/relationships/image" Target="../media/image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hyperlink" Target="http://www.schooltv.nl/video/tuinbouw-in-spanje-concurrentie-voor-het-westland/" TargetMode="External"/><Relationship Id="rId4" Type="http://schemas.openxmlformats.org/officeDocument/2006/relationships/image" Target="../media/image8.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hyperlink" Target="http://www.duurzaamheld.nl/" TargetMode="External"/><Relationship Id="rId3" Type="http://schemas.openxmlformats.org/officeDocument/2006/relationships/image" Target="../media/image6.png"/><Relationship Id="rId7" Type="http://schemas.openxmlformats.org/officeDocument/2006/relationships/image" Target="../media/image5.png"/><Relationship Id="rId12"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2.png"/><Relationship Id="rId5" Type="http://schemas.microsoft.com/office/2007/relationships/hdphoto" Target="../media/hdphoto1.wdp"/><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slide" Target="slide12.xml"/><Relationship Id="rId3" Type="http://schemas.openxmlformats.org/officeDocument/2006/relationships/image" Target="../media/image2.jpg"/><Relationship Id="rId7" Type="http://schemas.openxmlformats.org/officeDocument/2006/relationships/image" Target="../media/image7.png"/><Relationship Id="rId12"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4.png"/><Relationship Id="rId3" Type="http://schemas.openxmlformats.org/officeDocument/2006/relationships/image" Target="../media/image10.png"/><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13.xml"/><Relationship Id="rId5" Type="http://schemas.openxmlformats.org/officeDocument/2006/relationships/image" Target="../media/image7.png"/><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6.png"/><Relationship Id="rId9" Type="http://schemas.openxmlformats.org/officeDocument/2006/relationships/slide" Target="slide3.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2.xml"/><Relationship Id="rId3" Type="http://schemas.openxmlformats.org/officeDocument/2006/relationships/image" Target="../media/image6.png"/><Relationship Id="rId7" Type="http://schemas.openxmlformats.org/officeDocument/2006/relationships/slide" Target="slide8.xml"/><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slide" Target="slide13.xml"/><Relationship Id="rId4" Type="http://schemas.openxmlformats.org/officeDocument/2006/relationships/image" Target="../media/image7.pn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slide" Target="slide13.xml"/><Relationship Id="rId2" Type="http://schemas.openxmlformats.org/officeDocument/2006/relationships/notesSlide" Target="../notesSlides/notesSlide5.xm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7.xml"/><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slide" Target="slide3.xml"/><Relationship Id="rId4" Type="http://schemas.openxmlformats.org/officeDocument/2006/relationships/hyperlink" Target="http://www.schooltv.nl/beeldbank/clippopup/20130604_glastuinbouw01" TargetMode="External"/><Relationship Id="rId9" Type="http://schemas.openxmlformats.org/officeDocument/2006/relationships/slide" Target="slide8.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3" Type="http://schemas.openxmlformats.org/officeDocument/2006/relationships/image" Target="../media/image5.png"/><Relationship Id="rId7" Type="http://schemas.microsoft.com/office/2007/relationships/hdphoto" Target="../media/hdphoto1.wdp"/><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13.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image" Target="../media/image6.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slide" Target="slide8.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slide" Target="slide13.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6.png"/><Relationship Id="rId7" Type="http://schemas.openxmlformats.org/officeDocument/2006/relationships/slide" Target="slide8.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6.png"/><Relationship Id="rId7" Type="http://schemas.openxmlformats.org/officeDocument/2006/relationships/slide" Target="slide8.xml"/><Relationship Id="rId12"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117" y="623330"/>
            <a:ext cx="7307766" cy="879304"/>
          </a:xfrm>
          <a:blipFill dpi="0" rotWithShape="1">
            <a:blip r:embed="rId4" cstate="screen">
              <a:extLst>
                <a:ext uri="{28A0092B-C50C-407E-A947-70E740481C1C}">
                  <a14:useLocalDpi xmlns:a14="http://schemas.microsoft.com/office/drawing/2010/main"/>
                </a:ext>
              </a:extLst>
            </a:blip>
            <a:srcRect/>
            <a:tile tx="0" ty="0" sx="100000" sy="100000" flip="none" algn="tl"/>
          </a:blipFill>
        </p:spPr>
        <p:txBody>
          <a:bodyPr>
            <a:normAutofit/>
          </a:bodyPr>
          <a:lstStyle/>
          <a:p>
            <a:r>
              <a:rPr lang="en-US" sz="5400" b="1" dirty="0" smtClean="0">
                <a:solidFill>
                  <a:schemeClr val="bg1"/>
                </a:solidFill>
                <a:latin typeface="+mn-lt"/>
              </a:rPr>
              <a:t>GROENTE EN FRUIT</a:t>
            </a:r>
            <a:endParaRPr lang="nl-NL" sz="5400" b="1" dirty="0">
              <a:solidFill>
                <a:schemeClr val="bg1"/>
              </a:solidFill>
              <a:latin typeface="+mn-lt"/>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64" y="89812"/>
            <a:ext cx="1880839" cy="294533"/>
          </a:xfrm>
          <a:prstGeom prst="rect">
            <a:avLst/>
          </a:prstGeom>
        </p:spPr>
      </p:pic>
      <p:sp>
        <p:nvSpPr>
          <p:cNvPr id="9" name="Subtitle 2"/>
          <p:cNvSpPr>
            <a:spLocks noGrp="1"/>
          </p:cNvSpPr>
          <p:nvPr>
            <p:ph type="subTitle" idx="1"/>
          </p:nvPr>
        </p:nvSpPr>
        <p:spPr>
          <a:xfrm>
            <a:off x="2442117" y="2233746"/>
            <a:ext cx="7307766" cy="2121686"/>
          </a:xfrm>
          <a:blipFill dpi="0" rotWithShape="1">
            <a:blip r:embed="rId6" cstate="screen">
              <a:alphaModFix amt="52000"/>
              <a:extLst>
                <a:ext uri="{28A0092B-C50C-407E-A947-70E740481C1C}">
                  <a14:useLocalDpi xmlns:a14="http://schemas.microsoft.com/office/drawing/2010/main"/>
                </a:ext>
              </a:extLst>
            </a:blip>
            <a:srcRect/>
            <a:tile tx="0" ty="0" sx="100000" sy="100000" flip="none" algn="tl"/>
          </a:blipFill>
          <a:effectLst>
            <a:glow>
              <a:schemeClr val="accent1">
                <a:alpha val="66000"/>
              </a:schemeClr>
            </a:glow>
          </a:effectLst>
        </p:spPr>
        <p:txBody>
          <a:bodyPr>
            <a:noAutofit/>
          </a:bodyPr>
          <a:lstStyle/>
          <a:p>
            <a:endParaRPr lang="nl-NL" sz="3200" b="1" baseline="30000" dirty="0" smtClean="0">
              <a:solidFill>
                <a:schemeClr val="bg1"/>
              </a:solidFill>
            </a:endParaRPr>
          </a:p>
          <a:p>
            <a:r>
              <a:rPr lang="nl-NL" sz="3200" b="1" baseline="30000" dirty="0" smtClean="0">
                <a:solidFill>
                  <a:schemeClr val="bg1"/>
                </a:solidFill>
              </a:rPr>
              <a:t>Elke </a:t>
            </a:r>
            <a:r>
              <a:rPr lang="nl-NL" sz="3200" b="1" baseline="30000" dirty="0">
                <a:solidFill>
                  <a:schemeClr val="bg1"/>
                </a:solidFill>
              </a:rPr>
              <a:t>dag eten we groente of fruit. Maar waar komt dit vandaan? </a:t>
            </a:r>
          </a:p>
          <a:p>
            <a:r>
              <a:rPr lang="nl-NL" sz="3200" b="1" baseline="30000" dirty="0">
                <a:solidFill>
                  <a:schemeClr val="bg1"/>
                </a:solidFill>
              </a:rPr>
              <a:t>Vandaag onderzoek jij waar onze appels en tomaten vandaan komen. Ook ontdek je wanneer een appel of tomaat goed of juist </a:t>
            </a:r>
            <a:r>
              <a:rPr lang="nl-NL" sz="3200" b="1" baseline="30000" dirty="0" smtClean="0">
                <a:solidFill>
                  <a:schemeClr val="bg1"/>
                </a:solidFill>
              </a:rPr>
              <a:t>slecht is </a:t>
            </a:r>
            <a:r>
              <a:rPr lang="nl-NL" sz="3200" b="1" baseline="30000" dirty="0">
                <a:solidFill>
                  <a:schemeClr val="bg1"/>
                </a:solidFill>
              </a:rPr>
              <a:t>voor het </a:t>
            </a:r>
            <a:r>
              <a:rPr lang="nl-NL" sz="3200" b="1" baseline="30000" dirty="0" smtClean="0">
                <a:solidFill>
                  <a:schemeClr val="bg1"/>
                </a:solidFill>
              </a:rPr>
              <a:t>milieu. </a:t>
            </a:r>
            <a:r>
              <a:rPr lang="nl-NL" sz="3200" b="1" baseline="30000" dirty="0">
                <a:solidFill>
                  <a:schemeClr val="bg1"/>
                </a:solidFill>
              </a:rPr>
              <a:t>Heel veel succes! </a:t>
            </a:r>
            <a:endParaRPr lang="nl-NL" sz="3200" dirty="0">
              <a:solidFill>
                <a:schemeClr val="bg1"/>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5938" y="6308662"/>
            <a:ext cx="6716062" cy="549338"/>
          </a:xfrm>
          <a:prstGeom prst="rect">
            <a:avLst/>
          </a:prstGeom>
          <a:effectLst>
            <a:outerShdw blurRad="50800" dist="38100" dir="16200000" rotWithShape="0">
              <a:schemeClr val="bg1">
                <a:alpha val="40000"/>
              </a:schemeClr>
            </a:outerShdw>
          </a:effectLst>
        </p:spPr>
      </p:pic>
      <p:pic>
        <p:nvPicPr>
          <p:cNvPr id="12" name="Content Placeholder 3"/>
          <p:cNvPicPr>
            <a:picLocks noChangeAspect="1"/>
          </p:cNvPicPr>
          <p:nvPr/>
        </p:nvPicPr>
        <p:blipFill rotWithShape="1">
          <a:blip r:embed="rId8">
            <a:extLst>
              <a:ext uri="{28A0092B-C50C-407E-A947-70E740481C1C}">
                <a14:useLocalDpi xmlns:a14="http://schemas.microsoft.com/office/drawing/2010/main" val="0"/>
              </a:ext>
            </a:extLst>
          </a:blip>
          <a:srcRect l="10892" r="10676"/>
          <a:stretch/>
        </p:blipFill>
        <p:spPr>
          <a:xfrm>
            <a:off x="228600" y="6308662"/>
            <a:ext cx="5247338" cy="549338"/>
          </a:xfrm>
          <a:prstGeom prst="rect">
            <a:avLst/>
          </a:prstGeom>
          <a:effectLst>
            <a:outerShdw blurRad="50800" dist="38100" dir="16200000" rotWithShape="0">
              <a:schemeClr val="bg1">
                <a:alpha val="40000"/>
              </a:schemeClr>
            </a:outerShdw>
          </a:effectLst>
        </p:spPr>
      </p:pic>
      <p:sp>
        <p:nvSpPr>
          <p:cNvPr id="13" name="TextBox 12"/>
          <p:cNvSpPr txBox="1"/>
          <p:nvPr/>
        </p:nvSpPr>
        <p:spPr>
          <a:xfrm>
            <a:off x="326308" y="6394096"/>
            <a:ext cx="12065241" cy="392415"/>
          </a:xfrm>
          <a:prstGeom prst="rect">
            <a:avLst/>
          </a:prstGeom>
          <a:noFill/>
        </p:spPr>
        <p:txBody>
          <a:bodyPr wrap="square" rtlCol="0">
            <a:spAutoFit/>
          </a:bodyPr>
          <a:lstStyle/>
          <a:p>
            <a:r>
              <a:rPr lang="en-US" sz="1950" b="1" dirty="0" smtClean="0">
                <a:solidFill>
                  <a:schemeClr val="bg1"/>
                </a:solidFill>
                <a:latin typeface="Microsoft YaHei UI" panose="020B0503020204020204" pitchFamily="34" charset="-122"/>
                <a:ea typeface="Microsoft YaHei UI" panose="020B0503020204020204" pitchFamily="34" charset="-122"/>
                <a:hlinkClick r:id="rId9" action="ppaction://hlinksldjump"/>
              </a:rPr>
              <a:t>  START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SPAANSE TOMAAT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DE WERELD ROND</a:t>
            </a:r>
            <a:endParaRPr lang="nl-NL" sz="1950" b="1" u="sng" dirty="0">
              <a:solidFill>
                <a:schemeClr val="bg1"/>
              </a:solidFill>
              <a:latin typeface="Microsoft YaHei UI" panose="020B0503020204020204" pitchFamily="34" charset="-122"/>
              <a:ea typeface="Microsoft YaHei UI" panose="020B0503020204020204" pitchFamily="34" charset="-122"/>
            </a:endParaRPr>
          </a:p>
        </p:txBody>
      </p:sp>
      <p:sp>
        <p:nvSpPr>
          <p:cNvPr id="19" name="Arc 18"/>
          <p:cNvSpPr/>
          <p:nvPr/>
        </p:nvSpPr>
        <p:spPr>
          <a:xfrm rot="2891010">
            <a:off x="950546"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Arc 15"/>
          <p:cNvSpPr/>
          <p:nvPr/>
        </p:nvSpPr>
        <p:spPr>
          <a:xfrm rot="2891010">
            <a:off x="3938198"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Arc 19"/>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1" name="Arc 20"/>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4" name="Picture 2" descr="http://pebble-pillows.com/src/img/product/NLPPW-10/willow_log_pillow_03.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46999" y="6278608"/>
            <a:ext cx="428625" cy="70625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3" name="Rectangle 2">
            <a:hlinkClick r:id="rId12" action="ppaction://hlinksldjump"/>
          </p:cNvPr>
          <p:cNvSpPr/>
          <p:nvPr/>
        </p:nvSpPr>
        <p:spPr>
          <a:xfrm>
            <a:off x="1869115" y="6306827"/>
            <a:ext cx="286974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hlinkClick r:id="rId13" action="ppaction://hlinksldjump"/>
          </p:cNvPr>
          <p:cNvSpPr/>
          <p:nvPr/>
        </p:nvSpPr>
        <p:spPr>
          <a:xfrm>
            <a:off x="4743288" y="6354384"/>
            <a:ext cx="273663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hlinkClick r:id="rId14"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59681" y="6457582"/>
            <a:ext cx="1880839" cy="294533"/>
          </a:xfrm>
          <a:prstGeom prst="rect">
            <a:avLst/>
          </a:prstGeom>
        </p:spPr>
      </p:pic>
    </p:spTree>
    <p:extLst>
      <p:ext uri="{BB962C8B-B14F-4D97-AF65-F5344CB8AC3E}">
        <p14:creationId xmlns:p14="http://schemas.microsoft.com/office/powerpoint/2010/main" val="153504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Arc 15"/>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Arc 16"/>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2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32859" t="127" r="10675"/>
          <a:stretch/>
        </p:blipFill>
        <p:spPr>
          <a:xfrm>
            <a:off x="4843110" y="6309360"/>
            <a:ext cx="772519" cy="548640"/>
          </a:xfrm>
          <a:prstGeom prst="rect">
            <a:avLst/>
          </a:prstGeom>
          <a:effectLst>
            <a:outerShdw blurRad="50800" dist="38100" dir="16200000" rotWithShape="0">
              <a:prstClr val="black">
                <a:alpha val="40000"/>
              </a:prstClr>
            </a:outerShdw>
          </a:effectLst>
        </p:spPr>
      </p:pic>
      <p:sp>
        <p:nvSpPr>
          <p:cNvPr id="22" name="Arc 2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Arc 23"/>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5" name="Picture 2" descr="http://pebble-pillows.com/src/img/product/NLPPW-10/willow_log_pillow_0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4688875" y="6250585"/>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070763" y="6393263"/>
            <a:ext cx="7437389" cy="392415"/>
          </a:xfrm>
          <a:prstGeom prst="rect">
            <a:avLst/>
          </a:prstGeom>
          <a:noFill/>
        </p:spPr>
        <p:txBody>
          <a:bodyPr wrap="square" rtlCol="0">
            <a:spAutoFit/>
          </a:bodyPr>
          <a:lstStyle/>
          <a:p>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7"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34" name="Rectangle 33">
            <a:hlinkClick r:id="rId8" action="ppaction://hlinksldjump"/>
          </p:cNvPr>
          <p:cNvSpPr/>
          <p:nvPr/>
        </p:nvSpPr>
        <p:spPr>
          <a:xfrm>
            <a:off x="4933830" y="6322221"/>
            <a:ext cx="2646427"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rId9"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Picture 3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21" name="Content Placeholder 3"/>
          <p:cNvSpPr txBox="1">
            <a:spLocks/>
          </p:cNvSpPr>
          <p:nvPr/>
        </p:nvSpPr>
        <p:spPr>
          <a:xfrm>
            <a:off x="-16542" y="646957"/>
            <a:ext cx="8265946" cy="424732"/>
          </a:xfrm>
          <a:prstGeom prst="rect">
            <a:avLst/>
          </a:prstGeom>
          <a:blipFill dpi="0" rotWithShape="1">
            <a:blip r:embed="rId11"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smtClean="0">
                <a:solidFill>
                  <a:schemeClr val="bg1"/>
                </a:solidFill>
              </a:rPr>
              <a:t>Bekijk de eerste 3 minuten van </a:t>
            </a:r>
            <a:r>
              <a:rPr lang="nl-NL" sz="2400" dirty="0" smtClean="0">
                <a:solidFill>
                  <a:schemeClr val="bg1"/>
                </a:solidFill>
                <a:hlinkClick r:id="rId12"/>
              </a:rPr>
              <a:t>dit filmpje</a:t>
            </a:r>
            <a:r>
              <a:rPr lang="nl-NL" sz="2400" dirty="0" smtClean="0">
                <a:solidFill>
                  <a:schemeClr val="bg1"/>
                </a:solidFill>
              </a:rPr>
              <a:t> over fruit terminals</a:t>
            </a:r>
            <a:endParaRPr lang="en-US" sz="2250" dirty="0" smtClean="0">
              <a:solidFill>
                <a:schemeClr val="bg1"/>
              </a:solidFill>
            </a:endParaRPr>
          </a:p>
        </p:txBody>
      </p:sp>
      <p:pic>
        <p:nvPicPr>
          <p:cNvPr id="23" name="Picture 22"/>
          <p:cNvPicPr>
            <a:picLocks noChangeAspect="1"/>
          </p:cNvPicPr>
          <p:nvPr/>
        </p:nvPicPr>
        <p:blipFill rotWithShape="1">
          <a:blip r:embed="rId13">
            <a:extLst>
              <a:ext uri="{28A0092B-C50C-407E-A947-70E740481C1C}">
                <a14:useLocalDpi xmlns:a14="http://schemas.microsoft.com/office/drawing/2010/main" val="0"/>
              </a:ext>
            </a:extLst>
          </a:blip>
          <a:srcRect t="-2" b="19361"/>
          <a:stretch/>
        </p:blipFill>
        <p:spPr>
          <a:xfrm rot="21320185">
            <a:off x="144769" y="3456948"/>
            <a:ext cx="5143585" cy="2714612"/>
          </a:xfrm>
          <a:prstGeom prst="rect">
            <a:avLst/>
          </a:prstGeom>
          <a:effectLst>
            <a:outerShdw blurRad="50800" dist="38100" dir="2700000" algn="tl" rotWithShape="0">
              <a:prstClr val="black">
                <a:alpha val="40000"/>
              </a:prstClr>
            </a:outerShdw>
          </a:effectLst>
        </p:spPr>
      </p:pic>
      <p:sp>
        <p:nvSpPr>
          <p:cNvPr id="27" name="TextBox 26"/>
          <p:cNvSpPr txBox="1"/>
          <p:nvPr/>
        </p:nvSpPr>
        <p:spPr>
          <a:xfrm rot="21339429">
            <a:off x="666981" y="4432509"/>
            <a:ext cx="4493738" cy="2062103"/>
          </a:xfrm>
          <a:prstGeom prst="rect">
            <a:avLst/>
          </a:prstGeom>
          <a:noFill/>
        </p:spPr>
        <p:txBody>
          <a:bodyPr wrap="square" rtlCol="0">
            <a:spAutoFit/>
          </a:bodyPr>
          <a:lstStyle/>
          <a:p>
            <a:r>
              <a:rPr lang="nl-NL" sz="2400" b="1" dirty="0" smtClean="0">
                <a:solidFill>
                  <a:srgbClr val="231F20"/>
                </a:solidFill>
              </a:rPr>
              <a:t>Opdracht 6: </a:t>
            </a:r>
            <a:r>
              <a:rPr lang="nl-NL" sz="2400" b="1" dirty="0"/>
              <a:t>Bekijk een etiket van groente of fruit. Kun je zien </a:t>
            </a:r>
            <a:r>
              <a:rPr lang="nl-NL" sz="2400" b="1" dirty="0" smtClean="0"/>
              <a:t>uit welk </a:t>
            </a:r>
            <a:r>
              <a:rPr lang="nl-NL" sz="2400" b="1" dirty="0"/>
              <a:t>land jouw product komt?</a:t>
            </a:r>
            <a:r>
              <a:rPr lang="nl-NL" sz="2400" dirty="0"/>
              <a:t/>
            </a:r>
            <a:br>
              <a:rPr lang="nl-NL" sz="2400" dirty="0"/>
            </a:br>
            <a:r>
              <a:rPr lang="nl-NL" sz="2400" dirty="0">
                <a:solidFill>
                  <a:srgbClr val="231F20"/>
                </a:solidFill>
                <a:latin typeface="Georgia" panose="02040502050405020303" pitchFamily="18" charset="0"/>
              </a:rPr>
              <a:t/>
            </a:r>
            <a:br>
              <a:rPr lang="nl-NL" sz="2400" dirty="0">
                <a:solidFill>
                  <a:srgbClr val="231F20"/>
                </a:solidFill>
                <a:latin typeface="Georgia" panose="02040502050405020303" pitchFamily="18" charset="0"/>
              </a:rPr>
            </a:br>
            <a:r>
              <a:rPr lang="en-US" sz="2200" b="1" dirty="0" smtClean="0"/>
              <a:t> </a:t>
            </a:r>
            <a:br>
              <a:rPr lang="en-US" sz="2200" b="1" dirty="0" smtClean="0"/>
            </a:br>
            <a:r>
              <a:rPr lang="en-US" sz="1000" b="1" dirty="0" smtClean="0"/>
              <a:t> </a:t>
            </a:r>
            <a:endParaRPr lang="en-US" sz="2200" b="1" dirty="0" smtClean="0"/>
          </a:p>
        </p:txBody>
      </p:sp>
      <p:pic>
        <p:nvPicPr>
          <p:cNvPr id="3" name="Picture 2">
            <a:hlinkClick r:id="rId12"/>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15629" y="1478404"/>
            <a:ext cx="6125983" cy="3461892"/>
          </a:xfrm>
          <a:prstGeom prst="rect">
            <a:avLst/>
          </a:prstGeom>
          <a:ln w="57150">
            <a:solidFill>
              <a:schemeClr val="bg1"/>
            </a:solidFill>
          </a:ln>
          <a:effectLst>
            <a:outerShdw blurRad="50800" dist="38100" dir="2700000" algn="tl" rotWithShape="0">
              <a:prstClr val="black">
                <a:alpha val="40000"/>
              </a:prstClr>
            </a:outerShdw>
          </a:effectLst>
        </p:spPr>
      </p:pic>
      <p:sp>
        <p:nvSpPr>
          <p:cNvPr id="28" name="Rectangle 27">
            <a:hlinkClick r:id="rId15"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9680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txBox="1">
            <a:spLocks/>
          </p:cNvSpPr>
          <p:nvPr/>
        </p:nvSpPr>
        <p:spPr>
          <a:xfrm>
            <a:off x="4688876" y="2035634"/>
            <a:ext cx="7503124" cy="271356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b="1" dirty="0" smtClean="0">
                <a:solidFill>
                  <a:schemeClr val="bg1"/>
                </a:solidFill>
              </a:rPr>
              <a:t>Goed zo! </a:t>
            </a:r>
            <a:endParaRPr lang="nl-NL" sz="4000" b="1" dirty="0">
              <a:solidFill>
                <a:schemeClr val="bg1"/>
              </a:solidFill>
            </a:endParaRPr>
          </a:p>
          <a:p>
            <a:pPr marL="0" indent="0">
              <a:buNone/>
            </a:pPr>
            <a:r>
              <a:rPr lang="nl-NL" b="1" dirty="0" smtClean="0">
                <a:solidFill>
                  <a:schemeClr val="bg1"/>
                </a:solidFill>
              </a:rPr>
              <a:t>Je </a:t>
            </a:r>
            <a:r>
              <a:rPr lang="nl-NL" b="1" dirty="0">
                <a:solidFill>
                  <a:schemeClr val="bg1"/>
                </a:solidFill>
              </a:rPr>
              <a:t>weet nu</a:t>
            </a:r>
            <a:r>
              <a:rPr lang="nl-NL" b="1" dirty="0" smtClean="0">
                <a:solidFill>
                  <a:schemeClr val="bg1"/>
                </a:solidFill>
              </a:rPr>
              <a:t>:</a:t>
            </a:r>
            <a:r>
              <a:rPr lang="nl-NL" b="1" dirty="0">
                <a:solidFill>
                  <a:schemeClr val="bg1"/>
                </a:solidFill>
              </a:rPr>
              <a:t/>
            </a:r>
            <a:br>
              <a:rPr lang="nl-NL" b="1" dirty="0">
                <a:solidFill>
                  <a:schemeClr val="bg1"/>
                </a:solidFill>
              </a:rPr>
            </a:br>
            <a:r>
              <a:rPr lang="nl-NL" b="1" dirty="0" smtClean="0">
                <a:solidFill>
                  <a:schemeClr val="bg1"/>
                </a:solidFill>
              </a:rPr>
              <a:t>&gt; </a:t>
            </a:r>
            <a:r>
              <a:rPr lang="nl-NL" b="1" dirty="0">
                <a:solidFill>
                  <a:schemeClr val="bg1"/>
                </a:solidFill>
              </a:rPr>
              <a:t>dat bijen ervoor zorgen dat er genoeg groente en fruit is</a:t>
            </a:r>
            <a:br>
              <a:rPr lang="nl-NL" b="1" dirty="0">
                <a:solidFill>
                  <a:schemeClr val="bg1"/>
                </a:solidFill>
              </a:rPr>
            </a:br>
            <a:r>
              <a:rPr lang="nl-NL" b="1" dirty="0">
                <a:solidFill>
                  <a:schemeClr val="bg1"/>
                </a:solidFill>
              </a:rPr>
              <a:t>&gt; waarom bijen belangrijk zijn voor </a:t>
            </a:r>
            <a:r>
              <a:rPr lang="nl-NL" b="1" dirty="0" smtClean="0">
                <a:solidFill>
                  <a:schemeClr val="bg1"/>
                </a:solidFill>
              </a:rPr>
              <a:t>de economie</a:t>
            </a:r>
            <a:r>
              <a:rPr lang="nl-NL" b="1" dirty="0">
                <a:solidFill>
                  <a:schemeClr val="bg1"/>
                </a:solidFill>
              </a:rPr>
              <a:t/>
            </a:r>
            <a:br>
              <a:rPr lang="nl-NL" b="1" dirty="0">
                <a:solidFill>
                  <a:schemeClr val="bg1"/>
                </a:solidFill>
              </a:rPr>
            </a:br>
            <a:r>
              <a:rPr lang="nl-NL" b="1" dirty="0">
                <a:solidFill>
                  <a:schemeClr val="bg1"/>
                </a:solidFill>
              </a:rPr>
              <a:t>&gt; waar groente en fruit vandaan kan </a:t>
            </a:r>
            <a:r>
              <a:rPr lang="nl-NL" b="1" dirty="0" smtClean="0">
                <a:solidFill>
                  <a:schemeClr val="bg1"/>
                </a:solidFill>
              </a:rPr>
              <a:t>komen</a:t>
            </a:r>
            <a:endParaRPr lang="en-US" b="1" dirty="0" smtClean="0">
              <a:solidFill>
                <a:schemeClr val="bg1"/>
              </a:solidFill>
            </a:endParaRPr>
          </a:p>
        </p:txBody>
      </p:sp>
      <p:sp>
        <p:nvSpPr>
          <p:cNvPr id="38" name="Arc 37"/>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Arc 3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41"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32859" t="127" r="10675"/>
          <a:stretch/>
        </p:blipFill>
        <p:spPr>
          <a:xfrm>
            <a:off x="4843110" y="6309360"/>
            <a:ext cx="772519" cy="548640"/>
          </a:xfrm>
          <a:prstGeom prst="rect">
            <a:avLst/>
          </a:prstGeom>
          <a:effectLst>
            <a:outerShdw blurRad="50800" dist="38100" dir="16200000" rotWithShape="0">
              <a:prstClr val="black">
                <a:alpha val="40000"/>
              </a:prstClr>
            </a:outerShdw>
          </a:effectLst>
        </p:spPr>
      </p:pic>
      <p:sp>
        <p:nvSpPr>
          <p:cNvPr id="42" name="Arc 4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Arc 42"/>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7" name="Picture 2" descr="http://pebble-pillows.com/src/img/product/NLPPW-10/willow_log_pillow_0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4688875" y="6250585"/>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48" name="Rectangle 47">
            <a:hlinkClick r:id="rId8" action="ppaction://hlinksldjump"/>
          </p:cNvPr>
          <p:cNvSpPr/>
          <p:nvPr/>
        </p:nvSpPr>
        <p:spPr>
          <a:xfrm>
            <a:off x="4933830" y="6322221"/>
            <a:ext cx="2646427"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1"/>
          <p:cNvPicPr>
            <a:picLocks noChangeAspect="1"/>
          </p:cNvPicPr>
          <p:nvPr/>
        </p:nvPicPr>
        <p:blipFill rotWithShape="1">
          <a:blip r:embed="rId9">
            <a:extLst>
              <a:ext uri="{28A0092B-C50C-407E-A947-70E740481C1C}">
                <a14:useLocalDpi xmlns:a14="http://schemas.microsoft.com/office/drawing/2010/main" val="0"/>
              </a:ext>
            </a:extLst>
          </a:blip>
          <a:srcRect l="12174" r="15697"/>
          <a:stretch/>
        </p:blipFill>
        <p:spPr>
          <a:xfrm>
            <a:off x="215444" y="2004460"/>
            <a:ext cx="3959513" cy="2744737"/>
          </a:xfrm>
          <a:prstGeom prst="rect">
            <a:avLst/>
          </a:prstGeom>
          <a:ln w="57150">
            <a:solidFill>
              <a:schemeClr val="bg1"/>
            </a:solidFill>
          </a:ln>
          <a:effectLst>
            <a:outerShdw blurRad="50800" dist="38100" dir="2700000" algn="tl" rotWithShape="0">
              <a:prstClr val="black">
                <a:alpha val="40000"/>
              </a:prstClr>
            </a:outerShdw>
          </a:effectLst>
        </p:spPr>
      </p:pic>
      <p:pic>
        <p:nvPicPr>
          <p:cNvPr id="50" name="Picture 4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51" name="TextBox 50"/>
          <p:cNvSpPr txBox="1"/>
          <p:nvPr/>
        </p:nvSpPr>
        <p:spPr>
          <a:xfrm>
            <a:off x="5070763" y="6393263"/>
            <a:ext cx="7437389" cy="392415"/>
          </a:xfrm>
          <a:prstGeom prst="rect">
            <a:avLst/>
          </a:prstGeom>
          <a:noFill/>
        </p:spPr>
        <p:txBody>
          <a:bodyPr wrap="square" rtlCol="0">
            <a:spAutoFit/>
          </a:bodyPr>
          <a:lstStyle/>
          <a:p>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11"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52" name="Rectangle 51">
            <a:hlinkClick r:id="rId12"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3258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Arc 3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325" y="6308662"/>
            <a:ext cx="4828673" cy="549338"/>
          </a:xfrm>
          <a:prstGeom prst="rect">
            <a:avLst/>
          </a:prstGeom>
          <a:effectLst>
            <a:outerShdw blurRad="50800" dist="38100" dir="16200000" rotWithShape="0">
              <a:prstClr val="black">
                <a:alpha val="40000"/>
              </a:prstClr>
            </a:outerShdw>
          </a:effectLst>
        </p:spPr>
      </p:pic>
      <p:sp>
        <p:nvSpPr>
          <p:cNvPr id="42" name="Arc 4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Arc 42"/>
          <p:cNvSpPr/>
          <p:nvPr/>
        </p:nvSpPr>
        <p:spPr>
          <a:xfrm rot="2891010">
            <a:off x="6678059"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7" name="Picture 2" descr="http://pebble-pillows.com/src/img/product/NLPPW-10/willow_log_pillow_0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7115200" y="6265030"/>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49" name="Rectangle 48">
            <a:hlinkClick r:id="rId6"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51" name="TextBox 50"/>
          <p:cNvSpPr txBox="1"/>
          <p:nvPr/>
        </p:nvSpPr>
        <p:spPr>
          <a:xfrm>
            <a:off x="7447547" y="6393263"/>
            <a:ext cx="5060605" cy="392415"/>
          </a:xfrm>
          <a:prstGeom prst="rect">
            <a:avLst/>
          </a:prstGeom>
          <a:noFill/>
        </p:spPr>
        <p:txBody>
          <a:bodyPr wrap="square" rtlCol="0">
            <a:spAutoFit/>
          </a:bodyPr>
          <a:lstStyle/>
          <a:p>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18" name="Content Placeholder 3"/>
          <p:cNvSpPr txBox="1">
            <a:spLocks/>
          </p:cNvSpPr>
          <p:nvPr/>
        </p:nvSpPr>
        <p:spPr>
          <a:xfrm>
            <a:off x="4608094" y="1033933"/>
            <a:ext cx="7583905" cy="1089529"/>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smtClean="0">
                <a:solidFill>
                  <a:schemeClr val="bg1"/>
                </a:solidFill>
              </a:rPr>
              <a:t>Waar komt jouw groente of fruit vandaan? Zoek in de atlas of op internet meer informatie over het land van herkomst. Beantwoord de volgende vragen. </a:t>
            </a:r>
            <a:endParaRPr lang="en-US" sz="2250" dirty="0" smtClean="0">
              <a:solidFill>
                <a:schemeClr val="bg1"/>
              </a:solidFill>
            </a:endParaRPr>
          </a:p>
        </p:txBody>
      </p:sp>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1" t="-3" r="-7438" b="-27282"/>
          <a:stretch/>
        </p:blipFill>
        <p:spPr>
          <a:xfrm rot="21320185">
            <a:off x="193872" y="2133959"/>
            <a:ext cx="6954075" cy="5588515"/>
          </a:xfrm>
          <a:prstGeom prst="rect">
            <a:avLst/>
          </a:prstGeom>
          <a:effectLst>
            <a:outerShdw blurRad="50800" dist="38100" dir="2700000" algn="tl" rotWithShape="0">
              <a:prstClr val="black">
                <a:alpha val="40000"/>
              </a:prstClr>
            </a:outerShdw>
          </a:effectLst>
        </p:spPr>
      </p:pic>
      <p:sp>
        <p:nvSpPr>
          <p:cNvPr id="20" name="TextBox 19"/>
          <p:cNvSpPr txBox="1"/>
          <p:nvPr/>
        </p:nvSpPr>
        <p:spPr>
          <a:xfrm rot="21339429">
            <a:off x="796458" y="3558964"/>
            <a:ext cx="5865891" cy="4072910"/>
          </a:xfrm>
          <a:prstGeom prst="rect">
            <a:avLst/>
          </a:prstGeom>
          <a:noFill/>
        </p:spPr>
        <p:txBody>
          <a:bodyPr wrap="square" rtlCol="0">
            <a:spAutoFit/>
          </a:bodyPr>
          <a:lstStyle/>
          <a:p>
            <a:r>
              <a:rPr lang="nl-NL" sz="3200" b="1" baseline="30000" dirty="0" smtClean="0"/>
              <a:t>Opdracht 7:</a:t>
            </a:r>
            <a:r>
              <a:rPr lang="nl-NL" sz="3200" b="1" dirty="0" smtClean="0"/>
              <a:t> </a:t>
            </a:r>
            <a:r>
              <a:rPr lang="nl-NL" sz="3200" b="1" baseline="30000" dirty="0" smtClean="0"/>
              <a:t>Noem </a:t>
            </a:r>
            <a:r>
              <a:rPr lang="nl-NL" sz="3200" b="1" baseline="30000" dirty="0"/>
              <a:t>twee dingen die in dit land </a:t>
            </a:r>
            <a:r>
              <a:rPr lang="nl-NL" sz="3200" b="1" baseline="30000" dirty="0" smtClean="0"/>
              <a:t>hetzelfde </a:t>
            </a:r>
            <a:r>
              <a:rPr lang="nl-NL" sz="3200" b="1" baseline="30000" dirty="0"/>
              <a:t>zijn als in </a:t>
            </a:r>
            <a:r>
              <a:rPr lang="nl-NL" sz="3200" b="1" baseline="30000" dirty="0" smtClean="0"/>
              <a:t>Nederland.</a:t>
            </a:r>
          </a:p>
          <a:p>
            <a:endParaRPr lang="nl-NL" sz="3200" b="1" baseline="30000" dirty="0"/>
          </a:p>
          <a:p>
            <a:r>
              <a:rPr lang="nl-NL" sz="3200" b="1" baseline="30000" dirty="0" smtClean="0"/>
              <a:t>Opdracht 8:</a:t>
            </a:r>
            <a:r>
              <a:rPr lang="nl-NL" sz="3200" b="1" dirty="0" smtClean="0"/>
              <a:t> </a:t>
            </a:r>
            <a:r>
              <a:rPr lang="nl-NL" sz="3200" b="1" baseline="30000" dirty="0" smtClean="0"/>
              <a:t>Noem </a:t>
            </a:r>
            <a:r>
              <a:rPr lang="nl-NL" sz="3200" b="1" baseline="30000" dirty="0"/>
              <a:t>twee dingen die anders zijn dan in </a:t>
            </a:r>
            <a:r>
              <a:rPr lang="nl-NL" sz="3200" b="1" baseline="30000" dirty="0" smtClean="0"/>
              <a:t>Nederland.</a:t>
            </a:r>
          </a:p>
          <a:p>
            <a:endParaRPr lang="nl-NL" sz="3200" b="1" baseline="30000" dirty="0"/>
          </a:p>
          <a:p>
            <a:r>
              <a:rPr lang="nl-NL" sz="3200" b="1" baseline="30000" dirty="0" smtClean="0"/>
              <a:t>Opdracht 9</a:t>
            </a:r>
            <a:r>
              <a:rPr lang="nl-NL" sz="3200" b="1" baseline="30000" dirty="0"/>
              <a:t>:</a:t>
            </a:r>
            <a:r>
              <a:rPr lang="nl-NL" sz="3200" b="1" baseline="30000" dirty="0" smtClean="0"/>
              <a:t> </a:t>
            </a:r>
            <a:r>
              <a:rPr lang="nl-NL" sz="3200" b="1" baseline="30000" dirty="0"/>
              <a:t>Als dit product naar Nederland komt, over welke landen en zeeën moet </a:t>
            </a:r>
            <a:r>
              <a:rPr lang="nl-NL" sz="3200" b="1" baseline="30000" dirty="0" smtClean="0"/>
              <a:t>het</a:t>
            </a:r>
            <a:r>
              <a:rPr lang="nl-NL" sz="3200" b="1" dirty="0" smtClean="0"/>
              <a:t> </a:t>
            </a:r>
            <a:r>
              <a:rPr lang="nl-NL" sz="3200" b="1" baseline="30000" dirty="0" smtClean="0"/>
              <a:t>dan </a:t>
            </a:r>
            <a:r>
              <a:rPr lang="nl-NL" sz="3200" b="1" baseline="30000" dirty="0"/>
              <a:t>reizen?</a:t>
            </a:r>
            <a:r>
              <a:rPr lang="nl-NL" sz="2400" dirty="0"/>
              <a:t/>
            </a:r>
            <a:br>
              <a:rPr lang="nl-NL" sz="2400" dirty="0"/>
            </a:br>
            <a:r>
              <a:rPr lang="nl-NL" sz="2400" dirty="0">
                <a:solidFill>
                  <a:srgbClr val="231F20"/>
                </a:solidFill>
                <a:latin typeface="Georgia" panose="02040502050405020303" pitchFamily="18" charset="0"/>
              </a:rPr>
              <a:t/>
            </a:r>
            <a:br>
              <a:rPr lang="nl-NL" sz="2400" dirty="0">
                <a:solidFill>
                  <a:srgbClr val="231F20"/>
                </a:solidFill>
                <a:latin typeface="Georgia" panose="02040502050405020303" pitchFamily="18" charset="0"/>
              </a:rPr>
            </a:br>
            <a:r>
              <a:rPr lang="en-US" sz="2200" b="1" dirty="0" smtClean="0"/>
              <a:t> </a:t>
            </a:r>
            <a:br>
              <a:rPr lang="en-US" sz="2200" b="1" dirty="0" smtClean="0"/>
            </a:br>
            <a:r>
              <a:rPr lang="en-US" sz="1000" b="1" dirty="0" smtClean="0"/>
              <a:t> </a:t>
            </a:r>
            <a:endParaRPr lang="en-US" sz="2200" b="1" dirty="0" smtClean="0"/>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5200" y="2700522"/>
            <a:ext cx="4602541" cy="2988663"/>
          </a:xfrm>
          <a:prstGeom prst="rect">
            <a:avLst/>
          </a:prstGeom>
          <a:ln w="57150">
            <a:solidFill>
              <a:schemeClr val="bg1"/>
            </a:solidFill>
          </a:ln>
          <a:effectLst>
            <a:outerShdw blurRad="50800" dist="38100" dir="2700000" algn="tl" rotWithShape="0">
              <a:prstClr val="black">
                <a:alpha val="40000"/>
              </a:prstClr>
            </a:outerShdw>
          </a:effectLst>
        </p:spPr>
      </p:pic>
      <p:sp>
        <p:nvSpPr>
          <p:cNvPr id="22" name="Title 1"/>
          <p:cNvSpPr txBox="1">
            <a:spLocks/>
          </p:cNvSpPr>
          <p:nvPr/>
        </p:nvSpPr>
        <p:spPr>
          <a:xfrm>
            <a:off x="0" y="103897"/>
            <a:ext cx="4743288" cy="787470"/>
          </a:xfrm>
          <a:prstGeom prst="rect">
            <a:avLst/>
          </a:prstGeom>
          <a:blipFill dpi="0" rotWithShape="1">
            <a:blip r:embed="rId12" cstate="screen">
              <a:extLst>
                <a:ext uri="{28A0092B-C50C-407E-A947-70E740481C1C}">
                  <a14:useLocalDpi xmlns:a14="http://schemas.microsoft.com/office/drawing/2010/main"/>
                </a:ext>
              </a:extLst>
            </a:blip>
            <a:srcRect/>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3</a:t>
            </a:r>
            <a:r>
              <a:rPr lang="en-US" sz="4000" b="1" dirty="0" smtClean="0">
                <a:solidFill>
                  <a:schemeClr val="bg1"/>
                </a:solidFill>
                <a:latin typeface="+mn-lt"/>
              </a:rPr>
              <a:t>. DE WERELD ROND</a:t>
            </a:r>
            <a:endParaRPr lang="nl-NL" sz="4000" b="1" dirty="0">
              <a:solidFill>
                <a:schemeClr val="bg1"/>
              </a:solidFill>
              <a:latin typeface="+mn-lt"/>
            </a:endParaRPr>
          </a:p>
        </p:txBody>
      </p:sp>
      <p:sp>
        <p:nvSpPr>
          <p:cNvPr id="23" name="Rectangle 22">
            <a:hlinkClick r:id="rId13" action="ppaction://hlinksldjump"/>
          </p:cNvPr>
          <p:cNvSpPr/>
          <p:nvPr/>
        </p:nvSpPr>
        <p:spPr>
          <a:xfrm>
            <a:off x="7536461" y="6308661"/>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87934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Arc 3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325" y="6308662"/>
            <a:ext cx="4828673" cy="549338"/>
          </a:xfrm>
          <a:prstGeom prst="rect">
            <a:avLst/>
          </a:prstGeom>
          <a:effectLst>
            <a:outerShdw blurRad="50800" dist="38100" dir="16200000" rotWithShape="0">
              <a:prstClr val="black">
                <a:alpha val="40000"/>
              </a:prstClr>
            </a:outerShdw>
          </a:effectLst>
        </p:spPr>
      </p:pic>
      <p:sp>
        <p:nvSpPr>
          <p:cNvPr id="42" name="Arc 4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Arc 42"/>
          <p:cNvSpPr/>
          <p:nvPr/>
        </p:nvSpPr>
        <p:spPr>
          <a:xfrm rot="2891010">
            <a:off x="6678059"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7" name="Picture 2" descr="http://pebble-pillows.com/src/img/product/NLPPW-10/willow_log_pillow_0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7115200" y="6265030"/>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49" name="Rectangle 48">
            <a:hlinkClick r:id="rId6"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51" name="TextBox 50"/>
          <p:cNvSpPr txBox="1"/>
          <p:nvPr/>
        </p:nvSpPr>
        <p:spPr>
          <a:xfrm>
            <a:off x="7447547" y="6393263"/>
            <a:ext cx="5060605" cy="392415"/>
          </a:xfrm>
          <a:prstGeom prst="rect">
            <a:avLst/>
          </a:prstGeom>
          <a:noFill/>
        </p:spPr>
        <p:txBody>
          <a:bodyPr wrap="square" rtlCol="0">
            <a:spAutoFit/>
          </a:bodyPr>
          <a:lstStyle/>
          <a:p>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11" name="Content Placeholder 3"/>
          <p:cNvSpPr txBox="1">
            <a:spLocks/>
          </p:cNvSpPr>
          <p:nvPr/>
        </p:nvSpPr>
        <p:spPr>
          <a:xfrm>
            <a:off x="-2" y="5363330"/>
            <a:ext cx="6329803" cy="424732"/>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smtClean="0">
                <a:solidFill>
                  <a:schemeClr val="bg1"/>
                </a:solidFill>
              </a:rPr>
              <a:t>Tip: bekijk </a:t>
            </a:r>
            <a:r>
              <a:rPr lang="nl-NL" sz="2400" dirty="0" smtClean="0">
                <a:solidFill>
                  <a:schemeClr val="bg1"/>
                </a:solidFill>
                <a:hlinkClick r:id="rId10"/>
              </a:rPr>
              <a:t>dit filmpje</a:t>
            </a:r>
            <a:r>
              <a:rPr lang="nl-NL" sz="2400" dirty="0" smtClean="0">
                <a:solidFill>
                  <a:schemeClr val="bg1"/>
                </a:solidFill>
              </a:rPr>
              <a:t> over het broeikaseffect</a:t>
            </a:r>
            <a:endParaRPr lang="en-US" sz="2250" dirty="0" smtClean="0">
              <a:solidFill>
                <a:schemeClr val="bg1"/>
              </a:solidFill>
            </a:endParaRPr>
          </a:p>
        </p:txBody>
      </p:sp>
      <p:pic>
        <p:nvPicPr>
          <p:cNvPr id="2" name="Picture 1">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8444" y="1059437"/>
            <a:ext cx="5651526" cy="3532204"/>
          </a:xfrm>
          <a:prstGeom prst="rect">
            <a:avLst/>
          </a:prstGeom>
          <a:ln w="57150">
            <a:solidFill>
              <a:schemeClr val="bg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12">
            <a:extLst>
              <a:ext uri="{28A0092B-C50C-407E-A947-70E740481C1C}">
                <a14:useLocalDpi xmlns:a14="http://schemas.microsoft.com/office/drawing/2010/main" val="0"/>
              </a:ext>
            </a:extLst>
          </a:blip>
          <a:srcRect l="1" t="-3" r="-7438" b="-27282"/>
          <a:stretch/>
        </p:blipFill>
        <p:spPr>
          <a:xfrm rot="21320185">
            <a:off x="220406" y="270006"/>
            <a:ext cx="6408747" cy="5682697"/>
          </a:xfrm>
          <a:prstGeom prst="rect">
            <a:avLst/>
          </a:prstGeom>
          <a:effectLst>
            <a:outerShdw blurRad="50800" dist="38100" dir="2700000" algn="tl" rotWithShape="0">
              <a:prstClr val="black">
                <a:alpha val="40000"/>
              </a:prstClr>
            </a:outerShdw>
          </a:effectLst>
        </p:spPr>
      </p:pic>
      <p:sp>
        <p:nvSpPr>
          <p:cNvPr id="14" name="TextBox 13"/>
          <p:cNvSpPr txBox="1"/>
          <p:nvPr/>
        </p:nvSpPr>
        <p:spPr>
          <a:xfrm rot="21339429">
            <a:off x="853056" y="1870245"/>
            <a:ext cx="5143447" cy="4278094"/>
          </a:xfrm>
          <a:prstGeom prst="rect">
            <a:avLst/>
          </a:prstGeom>
          <a:noFill/>
        </p:spPr>
        <p:txBody>
          <a:bodyPr wrap="square" rtlCol="0">
            <a:spAutoFit/>
          </a:bodyPr>
          <a:lstStyle/>
          <a:p>
            <a:r>
              <a:rPr lang="nl-NL" sz="3200" b="1" baseline="30000" dirty="0" smtClean="0"/>
              <a:t>Opdracht 10: </a:t>
            </a:r>
            <a:r>
              <a:rPr lang="nl-NL" sz="3200" b="1" baseline="30000" dirty="0"/>
              <a:t>Leg in je eigen woorden uit wat het broeikaseffect is. </a:t>
            </a:r>
            <a:endParaRPr lang="nl-NL" sz="3200" b="1" baseline="30000" dirty="0" smtClean="0"/>
          </a:p>
          <a:p>
            <a:endParaRPr lang="en-US" sz="3200" b="1" baseline="30000" dirty="0"/>
          </a:p>
          <a:p>
            <a:r>
              <a:rPr lang="nl-NL" sz="3200" baseline="30000" dirty="0"/>
              <a:t>Vaak is het beter voor het milieu om producten te eten die </a:t>
            </a:r>
            <a:r>
              <a:rPr lang="en-GB" sz="3200" baseline="30000" dirty="0" err="1" smtClean="0"/>
              <a:t>vlakbij</a:t>
            </a:r>
            <a:r>
              <a:rPr lang="en-GB" sz="3200" baseline="30000" dirty="0" smtClean="0"/>
              <a:t> </a:t>
            </a:r>
            <a:r>
              <a:rPr lang="en-GB" sz="3200" baseline="30000" dirty="0"/>
              <a:t>huis </a:t>
            </a:r>
            <a:r>
              <a:rPr lang="en-GB" sz="3200" baseline="30000" dirty="0" err="1"/>
              <a:t>verbouwd</a:t>
            </a:r>
            <a:r>
              <a:rPr lang="en-GB" sz="3200" baseline="30000" dirty="0"/>
              <a:t> </a:t>
            </a:r>
            <a:r>
              <a:rPr lang="en-GB" sz="3200" baseline="30000" dirty="0" err="1"/>
              <a:t>worden</a:t>
            </a:r>
            <a:r>
              <a:rPr lang="en-GB" sz="3200" baseline="30000" dirty="0"/>
              <a:t>. </a:t>
            </a:r>
            <a:endParaRPr lang="en-GB" sz="3200" baseline="30000" dirty="0" smtClean="0"/>
          </a:p>
          <a:p>
            <a:endParaRPr lang="en-GB" sz="3200" baseline="30000" dirty="0"/>
          </a:p>
          <a:p>
            <a:r>
              <a:rPr lang="nl-NL" sz="3200" b="1" baseline="30000" dirty="0" smtClean="0"/>
              <a:t>Opdracht 11: </a:t>
            </a:r>
            <a:r>
              <a:rPr lang="nl-NL" sz="3200" b="1" baseline="30000" dirty="0"/>
              <a:t>Waarom is dat beter voor het milieu? </a:t>
            </a:r>
          </a:p>
          <a:p>
            <a:r>
              <a:rPr lang="nl-NL" sz="2400" dirty="0"/>
              <a:t/>
            </a:r>
            <a:br>
              <a:rPr lang="nl-NL" sz="2400" dirty="0"/>
            </a:br>
            <a:r>
              <a:rPr lang="nl-NL" sz="2400" dirty="0">
                <a:solidFill>
                  <a:srgbClr val="231F20"/>
                </a:solidFill>
                <a:latin typeface="Georgia" panose="02040502050405020303" pitchFamily="18" charset="0"/>
              </a:rPr>
              <a:t/>
            </a:r>
            <a:br>
              <a:rPr lang="nl-NL" sz="2400" dirty="0">
                <a:solidFill>
                  <a:srgbClr val="231F20"/>
                </a:solidFill>
                <a:latin typeface="Georgia" panose="02040502050405020303" pitchFamily="18" charset="0"/>
              </a:rPr>
            </a:br>
            <a:r>
              <a:rPr lang="en-US" sz="2200" b="1" dirty="0" smtClean="0"/>
              <a:t> </a:t>
            </a:r>
            <a:br>
              <a:rPr lang="en-US" sz="2200" b="1" dirty="0" smtClean="0"/>
            </a:br>
            <a:r>
              <a:rPr lang="en-US" sz="1000" b="1" dirty="0" smtClean="0"/>
              <a:t> </a:t>
            </a:r>
            <a:endParaRPr lang="en-US" sz="2200" b="1" dirty="0" smtClean="0"/>
          </a:p>
        </p:txBody>
      </p:sp>
      <p:sp>
        <p:nvSpPr>
          <p:cNvPr id="16" name="Rectangle 15">
            <a:hlinkClick r:id="rId13" action="ppaction://hlinksldjump"/>
          </p:cNvPr>
          <p:cNvSpPr/>
          <p:nvPr/>
        </p:nvSpPr>
        <p:spPr>
          <a:xfrm>
            <a:off x="7621197" y="6291727"/>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9519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Arc 3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325" y="6308662"/>
            <a:ext cx="4828673" cy="549338"/>
          </a:xfrm>
          <a:prstGeom prst="rect">
            <a:avLst/>
          </a:prstGeom>
          <a:effectLst>
            <a:outerShdw blurRad="50800" dist="38100" dir="16200000" rotWithShape="0">
              <a:prstClr val="black">
                <a:alpha val="40000"/>
              </a:prstClr>
            </a:outerShdw>
          </a:effectLst>
        </p:spPr>
      </p:pic>
      <p:sp>
        <p:nvSpPr>
          <p:cNvPr id="42" name="Arc 4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Arc 42"/>
          <p:cNvSpPr/>
          <p:nvPr/>
        </p:nvSpPr>
        <p:spPr>
          <a:xfrm rot="2891010">
            <a:off x="6678059"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7" name="Picture 2" descr="http://pebble-pillows.com/src/img/product/NLPPW-10/willow_log_pillow_0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7115200" y="6265030"/>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49" name="Rectangle 48">
            <a:hlinkClick r:id="rId6"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51" name="TextBox 50"/>
          <p:cNvSpPr txBox="1"/>
          <p:nvPr/>
        </p:nvSpPr>
        <p:spPr>
          <a:xfrm>
            <a:off x="7447547" y="6393263"/>
            <a:ext cx="5060605" cy="392415"/>
          </a:xfrm>
          <a:prstGeom prst="rect">
            <a:avLst/>
          </a:prstGeom>
          <a:noFill/>
        </p:spPr>
        <p:txBody>
          <a:bodyPr wrap="square" rtlCol="0">
            <a:spAutoFit/>
          </a:bodyPr>
          <a:lstStyle/>
          <a:p>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12" name="Content Placeholder 3"/>
          <p:cNvSpPr txBox="1">
            <a:spLocks/>
          </p:cNvSpPr>
          <p:nvPr/>
        </p:nvSpPr>
        <p:spPr>
          <a:xfrm>
            <a:off x="0" y="709540"/>
            <a:ext cx="8265946" cy="1421928"/>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smtClean="0">
                <a:solidFill>
                  <a:schemeClr val="bg1"/>
                </a:solidFill>
              </a:rPr>
              <a:t>In </a:t>
            </a:r>
            <a:r>
              <a:rPr lang="nl-NL" sz="2400" dirty="0" smtClean="0">
                <a:solidFill>
                  <a:schemeClr val="bg1"/>
                </a:solidFill>
                <a:hlinkClick r:id="rId10"/>
              </a:rPr>
              <a:t>het filmpje </a:t>
            </a:r>
            <a:r>
              <a:rPr lang="nl-NL" sz="2400" dirty="0" smtClean="0">
                <a:solidFill>
                  <a:schemeClr val="bg1"/>
                </a:solidFill>
              </a:rPr>
              <a:t>over tuinbouw zag je dat de tomaten vanuit Spanje naar Nederland vervoerd werden. Het vervoeren is niet goed voor het milieu. Maar het telen van de tomaten in Spanje heeft ook voordelen voor het milieu. </a:t>
            </a:r>
            <a:endParaRPr lang="en-US" sz="2250" dirty="0" smtClean="0">
              <a:solidFill>
                <a:schemeClr val="bg1"/>
              </a:solidFill>
            </a:endParaRPr>
          </a:p>
        </p:txBody>
      </p:sp>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 t="-3" r="-7438" b="35059"/>
          <a:stretch/>
        </p:blipFill>
        <p:spPr>
          <a:xfrm rot="21320185">
            <a:off x="359683" y="2563054"/>
            <a:ext cx="7014454" cy="2170499"/>
          </a:xfrm>
          <a:prstGeom prst="rect">
            <a:avLst/>
          </a:prstGeom>
          <a:effectLst>
            <a:outerShdw blurRad="50800" dist="38100" dir="2700000" algn="tl" rotWithShape="0">
              <a:prstClr val="black">
                <a:alpha val="40000"/>
              </a:prstClr>
            </a:outerShdw>
          </a:effectLst>
        </p:spPr>
      </p:pic>
      <p:sp>
        <p:nvSpPr>
          <p:cNvPr id="14" name="TextBox 13"/>
          <p:cNvSpPr txBox="1"/>
          <p:nvPr/>
        </p:nvSpPr>
        <p:spPr>
          <a:xfrm rot="21339429">
            <a:off x="1040877" y="3773669"/>
            <a:ext cx="5652065" cy="1066959"/>
          </a:xfrm>
          <a:prstGeom prst="rect">
            <a:avLst/>
          </a:prstGeom>
          <a:noFill/>
        </p:spPr>
        <p:txBody>
          <a:bodyPr wrap="square" rtlCol="0">
            <a:spAutoFit/>
          </a:bodyPr>
          <a:lstStyle/>
          <a:p>
            <a:r>
              <a:rPr lang="nl-NL" sz="3200" b="1" baseline="30000" dirty="0" smtClean="0"/>
              <a:t>Opdracht 12</a:t>
            </a:r>
            <a:r>
              <a:rPr lang="nl-NL" sz="3200" b="1" baseline="30000" dirty="0"/>
              <a:t>:</a:t>
            </a:r>
            <a:r>
              <a:rPr lang="nl-NL" sz="3200" baseline="30000" dirty="0" smtClean="0"/>
              <a:t> </a:t>
            </a:r>
            <a:r>
              <a:rPr lang="nl-NL" sz="3200" b="1" baseline="30000" dirty="0"/>
              <a:t>Noem twee voordelen voor het milieu wanneer je tomaten teelt in Spanje</a:t>
            </a:r>
            <a:r>
              <a:rPr lang="nl-NL" sz="3200" b="1" baseline="30000" dirty="0" smtClean="0"/>
              <a:t>.</a:t>
            </a:r>
            <a:r>
              <a:rPr lang="en-US" sz="3200" b="1" dirty="0" smtClean="0"/>
              <a:t> </a:t>
            </a:r>
            <a:r>
              <a:rPr lang="en-US" sz="2200" b="1" dirty="0" smtClean="0"/>
              <a:t/>
            </a:r>
            <a:br>
              <a:rPr lang="en-US" sz="2200" b="1" dirty="0" smtClean="0"/>
            </a:br>
            <a:r>
              <a:rPr lang="en-US" sz="1000" b="1" dirty="0" smtClean="0"/>
              <a:t> </a:t>
            </a:r>
            <a:endParaRPr lang="en-US" sz="2200" b="1" dirty="0" smtClean="0"/>
          </a:p>
        </p:txBody>
      </p:sp>
      <p:pic>
        <p:nvPicPr>
          <p:cNvPr id="15" name="Picture 2" descr="http://www.tniholland.nl/images/category/26/8d1642c97efb522/440x520/tomaat-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1540" y="2352575"/>
            <a:ext cx="2742392" cy="324100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hlinkClick r:id="rId13" action="ppaction://hlinksldjump"/>
          </p:cNvPr>
          <p:cNvSpPr/>
          <p:nvPr/>
        </p:nvSpPr>
        <p:spPr>
          <a:xfrm>
            <a:off x="7536461" y="6293146"/>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0219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Arc 3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325" y="6308662"/>
            <a:ext cx="4828673" cy="549338"/>
          </a:xfrm>
          <a:prstGeom prst="rect">
            <a:avLst/>
          </a:prstGeom>
          <a:effectLst>
            <a:outerShdw blurRad="50800" dist="38100" dir="16200000" rotWithShape="0">
              <a:prstClr val="black">
                <a:alpha val="40000"/>
              </a:prstClr>
            </a:outerShdw>
          </a:effectLst>
        </p:spPr>
      </p:pic>
      <p:sp>
        <p:nvSpPr>
          <p:cNvPr id="42" name="Arc 4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Arc 42"/>
          <p:cNvSpPr/>
          <p:nvPr/>
        </p:nvSpPr>
        <p:spPr>
          <a:xfrm rot="2891010">
            <a:off x="6678059"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7" name="Picture 2" descr="http://pebble-pillows.com/src/img/product/NLPPW-10/willow_log_pillow_0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7115200" y="6265030"/>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49" name="Rectangle 48">
            <a:hlinkClick r:id="rId6"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51" name="TextBox 50"/>
          <p:cNvSpPr txBox="1"/>
          <p:nvPr/>
        </p:nvSpPr>
        <p:spPr>
          <a:xfrm>
            <a:off x="7447547" y="6393263"/>
            <a:ext cx="5060605" cy="392415"/>
          </a:xfrm>
          <a:prstGeom prst="rect">
            <a:avLst/>
          </a:prstGeom>
          <a:noFill/>
        </p:spPr>
        <p:txBody>
          <a:bodyPr wrap="square" rtlCol="0">
            <a:spAutoFit/>
          </a:bodyPr>
          <a:lstStyle/>
          <a:p>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t="-2" b="35056"/>
          <a:stretch/>
        </p:blipFill>
        <p:spPr>
          <a:xfrm rot="21320185">
            <a:off x="3762413" y="3746089"/>
            <a:ext cx="4930261" cy="2244388"/>
          </a:xfrm>
          <a:prstGeom prst="rect">
            <a:avLst/>
          </a:prstGeom>
          <a:effectLst>
            <a:outerShdw blurRad="50800" dist="38100" dir="2700000" algn="tl" rotWithShape="0">
              <a:prstClr val="black">
                <a:alpha val="40000"/>
              </a:prstClr>
            </a:outerShdw>
          </a:effectLst>
        </p:spPr>
      </p:pic>
      <p:sp>
        <p:nvSpPr>
          <p:cNvPr id="12" name="TextBox 11"/>
          <p:cNvSpPr txBox="1"/>
          <p:nvPr/>
        </p:nvSpPr>
        <p:spPr>
          <a:xfrm rot="21339429">
            <a:off x="4237449" y="4812639"/>
            <a:ext cx="4343771" cy="769441"/>
          </a:xfrm>
          <a:prstGeom prst="rect">
            <a:avLst/>
          </a:prstGeom>
          <a:noFill/>
        </p:spPr>
        <p:txBody>
          <a:bodyPr wrap="square" rtlCol="0">
            <a:spAutoFit/>
          </a:bodyPr>
          <a:lstStyle/>
          <a:p>
            <a:r>
              <a:rPr lang="en-US" sz="2200" b="1" dirty="0" err="1" smtClean="0"/>
              <a:t>Opdracht</a:t>
            </a:r>
            <a:r>
              <a:rPr lang="en-US" sz="2200" b="1" dirty="0" smtClean="0"/>
              <a:t> 13: </a:t>
            </a:r>
            <a:r>
              <a:rPr lang="en-US" sz="2200" b="1" dirty="0" err="1" smtClean="0"/>
              <a:t>Welke</a:t>
            </a:r>
            <a:r>
              <a:rPr lang="en-US" sz="2200" b="1" dirty="0" smtClean="0"/>
              <a:t> </a:t>
            </a:r>
            <a:r>
              <a:rPr lang="en-US" sz="2200" b="1" dirty="0" err="1" smtClean="0"/>
              <a:t>appel</a:t>
            </a:r>
            <a:r>
              <a:rPr lang="en-US" sz="2200" b="1" dirty="0" smtClean="0"/>
              <a:t> is </a:t>
            </a:r>
            <a:r>
              <a:rPr lang="en-US" sz="2200" b="1" dirty="0" err="1" smtClean="0"/>
              <a:t>beter</a:t>
            </a:r>
            <a:r>
              <a:rPr lang="en-US" sz="2200" b="1" dirty="0" smtClean="0"/>
              <a:t> </a:t>
            </a:r>
            <a:r>
              <a:rPr lang="en-US" sz="2200" b="1" dirty="0" err="1" smtClean="0"/>
              <a:t>voor</a:t>
            </a:r>
            <a:r>
              <a:rPr lang="en-US" sz="2200" b="1" dirty="0" smtClean="0"/>
              <a:t> het milieu? </a:t>
            </a:r>
            <a:r>
              <a:rPr lang="en-US" sz="2200" b="1" dirty="0" err="1" smtClean="0"/>
              <a:t>Waarom</a:t>
            </a:r>
            <a:r>
              <a:rPr lang="en-US" sz="2200" b="1" dirty="0" smtClean="0"/>
              <a:t>? </a:t>
            </a:r>
          </a:p>
        </p:txBody>
      </p:sp>
      <p:grpSp>
        <p:nvGrpSpPr>
          <p:cNvPr id="13" name="Group 12"/>
          <p:cNvGrpSpPr/>
          <p:nvPr/>
        </p:nvGrpSpPr>
        <p:grpSpPr>
          <a:xfrm>
            <a:off x="546105" y="1744061"/>
            <a:ext cx="11300761" cy="748923"/>
            <a:chOff x="1243098" y="3558169"/>
            <a:chExt cx="11300761" cy="748923"/>
          </a:xfrm>
        </p:grpSpPr>
        <p:sp>
          <p:nvSpPr>
            <p:cNvPr id="14" name="Rectangle 13"/>
            <p:cNvSpPr/>
            <p:nvPr/>
          </p:nvSpPr>
          <p:spPr>
            <a:xfrm>
              <a:off x="8139640" y="3558169"/>
              <a:ext cx="4404219" cy="379591"/>
            </a:xfrm>
            <a:prstGeom prst="rect">
              <a:avLst/>
            </a:prstGeom>
          </p:spPr>
          <p:txBody>
            <a:bodyPr wrap="none">
              <a:spAutoFit/>
            </a:bodyPr>
            <a:lstStyle/>
            <a:p>
              <a:r>
                <a:rPr lang="nl-NL" sz="2800" baseline="30000" dirty="0"/>
                <a:t>De rechter </a:t>
              </a:r>
              <a:r>
                <a:rPr lang="nl-NL" sz="2800" baseline="30000" dirty="0" smtClean="0"/>
                <a:t>appel </a:t>
              </a:r>
              <a:r>
                <a:rPr lang="nl-NL" sz="2800" baseline="30000" dirty="0"/>
                <a:t>is verbouwd in Nederland.</a:t>
              </a:r>
            </a:p>
          </p:txBody>
        </p:sp>
        <p:sp>
          <p:nvSpPr>
            <p:cNvPr id="15" name="Rectangle 14"/>
            <p:cNvSpPr/>
            <p:nvPr/>
          </p:nvSpPr>
          <p:spPr>
            <a:xfrm>
              <a:off x="1243098" y="3558169"/>
              <a:ext cx="5496120" cy="748923"/>
            </a:xfrm>
            <a:prstGeom prst="rect">
              <a:avLst/>
            </a:prstGeom>
          </p:spPr>
          <p:txBody>
            <a:bodyPr wrap="none">
              <a:spAutoFit/>
            </a:bodyPr>
            <a:lstStyle/>
            <a:p>
              <a:r>
                <a:rPr lang="nl-NL" sz="2800" baseline="30000" dirty="0"/>
                <a:t>De linker </a:t>
              </a:r>
              <a:r>
                <a:rPr lang="nl-NL" sz="2800" baseline="30000" dirty="0" smtClean="0"/>
                <a:t>appel </a:t>
              </a:r>
              <a:r>
                <a:rPr lang="nl-NL" sz="2800" baseline="30000" dirty="0"/>
                <a:t>is verbouwd in </a:t>
              </a:r>
              <a:r>
                <a:rPr lang="nl-NL" sz="2800" baseline="30000" dirty="0" smtClean="0"/>
                <a:t>Chili </a:t>
              </a:r>
              <a:r>
                <a:rPr lang="nl-NL" sz="2800" baseline="30000" dirty="0"/>
                <a:t>en naar Nederland </a:t>
              </a:r>
            </a:p>
            <a:p>
              <a:r>
                <a:rPr lang="en-GB" sz="2800" baseline="30000" dirty="0" err="1"/>
                <a:t>gebracht</a:t>
              </a:r>
              <a:r>
                <a:rPr lang="en-GB" sz="2400" baseline="30000" dirty="0"/>
                <a:t>. </a:t>
              </a:r>
              <a:endParaRPr lang="en-US" sz="2200" b="1" dirty="0"/>
            </a:p>
          </p:txBody>
        </p:sp>
      </p:grpSp>
      <p:sp>
        <p:nvSpPr>
          <p:cNvPr id="18" name="Rectangle 17"/>
          <p:cNvSpPr/>
          <p:nvPr/>
        </p:nvSpPr>
        <p:spPr>
          <a:xfrm>
            <a:off x="263090" y="292818"/>
            <a:ext cx="11928908" cy="1107996"/>
          </a:xfrm>
          <a:prstGeom prst="rect">
            <a:avLst/>
          </a:prstGeom>
        </p:spPr>
        <p:txBody>
          <a:bodyPr wrap="square">
            <a:spAutoFit/>
          </a:bodyPr>
          <a:lstStyle/>
          <a:p>
            <a:r>
              <a:rPr lang="nl-NL" sz="2400" b="1" dirty="0" smtClean="0">
                <a:solidFill>
                  <a:srgbClr val="5BBE1E"/>
                </a:solidFill>
              </a:rPr>
              <a:t>Wist je dat… je voor het verbouwen van appels in Nederland geen kassen nodig hebt met verwarming en licht? Het klimaat in Nederland is namelijk heel geschikt voor appelbomen! </a:t>
            </a:r>
            <a:r>
              <a:rPr lang="nl-NL" dirty="0">
                <a:solidFill>
                  <a:srgbClr val="7FC241"/>
                </a:solidFill>
                <a:latin typeface="AintNothingFancy" panose="02000000000000000000" pitchFamily="2" charset="0"/>
              </a:rPr>
              <a:t/>
            </a:r>
            <a:br>
              <a:rPr lang="nl-NL" dirty="0">
                <a:solidFill>
                  <a:srgbClr val="7FC241"/>
                </a:solidFill>
                <a:latin typeface="AintNothingFancy" panose="02000000000000000000" pitchFamily="2" charset="0"/>
              </a:rPr>
            </a:br>
            <a:endParaRPr lang="nl-NL" dirty="0"/>
          </a:p>
        </p:txBody>
      </p:sp>
      <p:pic>
        <p:nvPicPr>
          <p:cNvPr id="3074" name="Picture 2" descr="https://mijntuin.s3.amazonaws.com/plants/1371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9380" y="1975890"/>
            <a:ext cx="2496772" cy="28213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mijntuin.s3.amazonaws.com/plants/1371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7408" y="2133524"/>
            <a:ext cx="2543461" cy="28741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hlinkClick r:id="rId11" action="ppaction://hlinksldjump"/>
          </p:cNvPr>
          <p:cNvSpPr/>
          <p:nvPr/>
        </p:nvSpPr>
        <p:spPr>
          <a:xfrm>
            <a:off x="7457285" y="631734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32945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Arc 3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325" y="6308662"/>
            <a:ext cx="4828673" cy="549338"/>
          </a:xfrm>
          <a:prstGeom prst="rect">
            <a:avLst/>
          </a:prstGeom>
          <a:effectLst>
            <a:outerShdw blurRad="50800" dist="38100" dir="16200000" rotWithShape="0">
              <a:prstClr val="black">
                <a:alpha val="40000"/>
              </a:prstClr>
            </a:outerShdw>
          </a:effectLst>
        </p:spPr>
      </p:pic>
      <p:sp>
        <p:nvSpPr>
          <p:cNvPr id="42" name="Arc 4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Arc 42"/>
          <p:cNvSpPr/>
          <p:nvPr/>
        </p:nvSpPr>
        <p:spPr>
          <a:xfrm rot="2891010">
            <a:off x="6678059"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7" name="Picture 2" descr="http://pebble-pillows.com/src/img/product/NLPPW-10/willow_log_pillow_0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7115200" y="6265030"/>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49" name="Rectangle 48">
            <a:hlinkClick r:id="rId6"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51" name="TextBox 50"/>
          <p:cNvSpPr txBox="1"/>
          <p:nvPr/>
        </p:nvSpPr>
        <p:spPr>
          <a:xfrm>
            <a:off x="7447547" y="6393263"/>
            <a:ext cx="5060605" cy="392415"/>
          </a:xfrm>
          <a:prstGeom prst="rect">
            <a:avLst/>
          </a:prstGeom>
          <a:noFill/>
        </p:spPr>
        <p:txBody>
          <a:bodyPr wrap="square" rtlCol="0">
            <a:spAutoFit/>
          </a:bodyPr>
          <a:lstStyle/>
          <a:p>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11" name="Content Placeholder 3"/>
          <p:cNvSpPr txBox="1">
            <a:spLocks/>
          </p:cNvSpPr>
          <p:nvPr/>
        </p:nvSpPr>
        <p:spPr>
          <a:xfrm>
            <a:off x="4688876" y="2035634"/>
            <a:ext cx="7503124" cy="2713563"/>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b="1" dirty="0" smtClean="0">
                <a:solidFill>
                  <a:schemeClr val="bg1"/>
                </a:solidFill>
              </a:rPr>
              <a:t>Goed zo! </a:t>
            </a:r>
            <a:endParaRPr lang="nl-NL" sz="4000" b="1" dirty="0">
              <a:solidFill>
                <a:schemeClr val="bg1"/>
              </a:solidFill>
            </a:endParaRPr>
          </a:p>
          <a:p>
            <a:pPr marL="0" indent="0">
              <a:buNone/>
            </a:pPr>
            <a:r>
              <a:rPr lang="nl-NL" b="1" dirty="0" smtClean="0">
                <a:solidFill>
                  <a:schemeClr val="bg1"/>
                </a:solidFill>
              </a:rPr>
              <a:t>Je weet nu:</a:t>
            </a:r>
            <a:br>
              <a:rPr lang="nl-NL" b="1" dirty="0" smtClean="0">
                <a:solidFill>
                  <a:schemeClr val="bg1"/>
                </a:solidFill>
              </a:rPr>
            </a:br>
            <a:r>
              <a:rPr lang="nl-NL" b="1" dirty="0" smtClean="0">
                <a:solidFill>
                  <a:schemeClr val="bg1"/>
                </a:solidFill>
              </a:rPr>
              <a:t>&gt; waarom transport van groente en fruit slecht is voor het milieu</a:t>
            </a:r>
            <a:br>
              <a:rPr lang="nl-NL" b="1" dirty="0" smtClean="0">
                <a:solidFill>
                  <a:schemeClr val="bg1"/>
                </a:solidFill>
              </a:rPr>
            </a:br>
            <a:r>
              <a:rPr lang="nl-NL" b="1" dirty="0" smtClean="0">
                <a:solidFill>
                  <a:schemeClr val="bg1"/>
                </a:solidFill>
              </a:rPr>
              <a:t>&gt; wat het broeikaseffect is</a:t>
            </a:r>
            <a:br>
              <a:rPr lang="nl-NL" b="1" dirty="0" smtClean="0">
                <a:solidFill>
                  <a:schemeClr val="bg1"/>
                </a:solidFill>
              </a:rPr>
            </a:br>
            <a:r>
              <a:rPr lang="nl-NL" b="1" dirty="0" smtClean="0">
                <a:solidFill>
                  <a:schemeClr val="bg1"/>
                </a:solidFill>
              </a:rPr>
              <a:t>&gt; waar je groente en fruit vandaan komen! </a:t>
            </a:r>
            <a:endParaRPr lang="en-US" b="1" dirty="0" smtClean="0">
              <a:solidFill>
                <a:schemeClr val="bg1"/>
              </a:solidFill>
            </a:endParaRPr>
          </a:p>
        </p:txBody>
      </p:sp>
      <p:pic>
        <p:nvPicPr>
          <p:cNvPr id="2050" name="Picture 2" descr="https://www.vanheesversmarkt.nl/wp-content/uploads/2015/05/elstar-appels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1" y="2608403"/>
            <a:ext cx="5133975" cy="3438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oudefruitbomen.nl/wp-content/uploads/2014/12/elsta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48" y="2956467"/>
            <a:ext cx="57150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tniholland.nl/images/product/72/8d1642ccba9ec6a/800x560/los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17" y="-430943"/>
            <a:ext cx="5256535" cy="367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1000"/>
                                        <p:tgtEl>
                                          <p:spTgt spid="2062"/>
                                        </p:tgtEl>
                                      </p:cBhvr>
                                    </p:animEffect>
                                    <p:anim calcmode="lin" valueType="num">
                                      <p:cBhvr>
                                        <p:cTn id="8" dur="1000" fill="hold"/>
                                        <p:tgtEl>
                                          <p:spTgt spid="2062"/>
                                        </p:tgtEl>
                                        <p:attrNameLst>
                                          <p:attrName>ppt_x</p:attrName>
                                        </p:attrNameLst>
                                      </p:cBhvr>
                                      <p:tavLst>
                                        <p:tav tm="0">
                                          <p:val>
                                            <p:strVal val="#ppt_x"/>
                                          </p:val>
                                        </p:tav>
                                        <p:tav tm="100000">
                                          <p:val>
                                            <p:strVal val="#ppt_x"/>
                                          </p:val>
                                        </p:tav>
                                      </p:tavLst>
                                    </p:anim>
                                    <p:anim calcmode="lin" valueType="num">
                                      <p:cBhvr>
                                        <p:cTn id="9"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c 37"/>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Arc 3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6308662"/>
            <a:ext cx="2362198" cy="549338"/>
          </a:xfrm>
          <a:prstGeom prst="rect">
            <a:avLst/>
          </a:prstGeom>
          <a:effectLst>
            <a:outerShdw blurRad="50800" dist="38100" dir="16200000" rotWithShape="0">
              <a:prstClr val="black">
                <a:alpha val="40000"/>
              </a:prstClr>
            </a:outerShdw>
          </a:effectLst>
        </p:spPr>
      </p:pic>
      <p:sp>
        <p:nvSpPr>
          <p:cNvPr id="42" name="Arc 4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3" name="Arc 42"/>
          <p:cNvSpPr/>
          <p:nvPr/>
        </p:nvSpPr>
        <p:spPr>
          <a:xfrm rot="2891010">
            <a:off x="6678059"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47" name="Picture 2" descr="http://pebble-pillows.com/src/img/product/NLPPW-10/willow_log_pillow_0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9615652" y="6287740"/>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19" name="Content Placeholder 3"/>
          <p:cNvSpPr txBox="1">
            <a:spLocks/>
          </p:cNvSpPr>
          <p:nvPr/>
        </p:nvSpPr>
        <p:spPr>
          <a:xfrm>
            <a:off x="6629701" y="1618541"/>
            <a:ext cx="5478378" cy="3818481"/>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b="1" dirty="0" smtClean="0">
                <a:solidFill>
                  <a:schemeClr val="bg1"/>
                </a:solidFill>
              </a:rPr>
              <a:t>GOED GEDAAN! </a:t>
            </a:r>
          </a:p>
          <a:p>
            <a:pPr marL="0" indent="0">
              <a:buNone/>
            </a:pPr>
            <a:r>
              <a:rPr lang="en-US" sz="2400" dirty="0" smtClean="0">
                <a:solidFill>
                  <a:schemeClr val="bg1"/>
                </a:solidFill>
              </a:rPr>
              <a:t>Wil je </a:t>
            </a:r>
            <a:r>
              <a:rPr lang="en-US" sz="2400" dirty="0" err="1" smtClean="0">
                <a:solidFill>
                  <a:schemeClr val="bg1"/>
                </a:solidFill>
              </a:rPr>
              <a:t>meer</a:t>
            </a:r>
            <a:r>
              <a:rPr lang="en-US" sz="2400" dirty="0" smtClean="0">
                <a:solidFill>
                  <a:schemeClr val="bg1"/>
                </a:solidFill>
              </a:rPr>
              <a:t> </a:t>
            </a:r>
            <a:r>
              <a:rPr lang="en-US" sz="2400" dirty="0" err="1" smtClean="0">
                <a:solidFill>
                  <a:schemeClr val="bg1"/>
                </a:solidFill>
              </a:rPr>
              <a:t>weten</a:t>
            </a:r>
            <a:r>
              <a:rPr lang="en-US" sz="2400" dirty="0" smtClean="0">
                <a:solidFill>
                  <a:schemeClr val="bg1"/>
                </a:solidFill>
              </a:rPr>
              <a:t> over </a:t>
            </a:r>
            <a:r>
              <a:rPr lang="en-US" sz="2400" dirty="0" err="1" smtClean="0">
                <a:solidFill>
                  <a:schemeClr val="bg1"/>
                </a:solidFill>
              </a:rPr>
              <a:t>landbouw</a:t>
            </a:r>
            <a:r>
              <a:rPr lang="en-US" sz="2400" dirty="0" smtClean="0">
                <a:solidFill>
                  <a:schemeClr val="bg1"/>
                </a:solidFill>
              </a:rPr>
              <a:t>? </a:t>
            </a:r>
            <a:r>
              <a:rPr lang="en-US" sz="2400" dirty="0" err="1" smtClean="0">
                <a:solidFill>
                  <a:schemeClr val="bg1"/>
                </a:solidFill>
              </a:rPr>
              <a:t>Maak</a:t>
            </a:r>
            <a:r>
              <a:rPr lang="en-US" sz="2400" dirty="0" smtClean="0">
                <a:solidFill>
                  <a:schemeClr val="bg1"/>
                </a:solidFill>
              </a:rPr>
              <a:t> de lessen </a:t>
            </a:r>
            <a:r>
              <a:rPr lang="en-US" sz="2400" i="1" dirty="0" smtClean="0">
                <a:solidFill>
                  <a:schemeClr val="bg1"/>
                </a:solidFill>
                <a:hlinkClick r:id="rId8"/>
              </a:rPr>
              <a:t>Duurzaamheld</a:t>
            </a:r>
            <a:r>
              <a:rPr lang="en-US" sz="2400" i="1" dirty="0" smtClean="0">
                <a:solidFill>
                  <a:schemeClr val="bg1"/>
                </a:solidFill>
              </a:rPr>
              <a:t>. </a:t>
            </a:r>
          </a:p>
          <a:p>
            <a:pPr marL="0" indent="0">
              <a:buNone/>
            </a:pPr>
            <a:r>
              <a:rPr lang="en-US" sz="2400" dirty="0" smtClean="0">
                <a:solidFill>
                  <a:schemeClr val="bg1"/>
                </a:solidFill>
              </a:rPr>
              <a:t>Je </a:t>
            </a:r>
            <a:r>
              <a:rPr lang="en-US" sz="2400" dirty="0" err="1" smtClean="0">
                <a:solidFill>
                  <a:schemeClr val="bg1"/>
                </a:solidFill>
              </a:rPr>
              <a:t>ontdekt</a:t>
            </a:r>
            <a:r>
              <a:rPr lang="en-US" sz="2400" dirty="0" smtClean="0">
                <a:solidFill>
                  <a:schemeClr val="bg1"/>
                </a:solidFill>
              </a:rPr>
              <a:t> </a:t>
            </a:r>
            <a:r>
              <a:rPr lang="en-US" sz="2400" dirty="0" err="1" smtClean="0">
                <a:solidFill>
                  <a:schemeClr val="bg1"/>
                </a:solidFill>
              </a:rPr>
              <a:t>plantages</a:t>
            </a:r>
            <a:r>
              <a:rPr lang="en-US" sz="2400" dirty="0" smtClean="0">
                <a:solidFill>
                  <a:schemeClr val="bg1"/>
                </a:solidFill>
              </a:rPr>
              <a:t> in de jungle van </a:t>
            </a:r>
            <a:r>
              <a:rPr lang="en-US" sz="2400" dirty="0" err="1" smtClean="0">
                <a:solidFill>
                  <a:schemeClr val="bg1"/>
                </a:solidFill>
              </a:rPr>
              <a:t>Indonesië</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 je </a:t>
            </a:r>
            <a:r>
              <a:rPr lang="en-US" sz="2400" dirty="0" err="1" smtClean="0">
                <a:solidFill>
                  <a:schemeClr val="bg1"/>
                </a:solidFill>
              </a:rPr>
              <a:t>onderzoekt</a:t>
            </a:r>
            <a:r>
              <a:rPr lang="en-US" sz="2400" dirty="0" smtClean="0">
                <a:solidFill>
                  <a:schemeClr val="bg1"/>
                </a:solidFill>
              </a:rPr>
              <a:t> </a:t>
            </a:r>
            <a:r>
              <a:rPr lang="en-US" sz="2400" dirty="0" err="1" smtClean="0">
                <a:solidFill>
                  <a:schemeClr val="bg1"/>
                </a:solidFill>
              </a:rPr>
              <a:t>welke</a:t>
            </a:r>
            <a:r>
              <a:rPr lang="en-US" sz="2400" dirty="0" smtClean="0">
                <a:solidFill>
                  <a:schemeClr val="bg1"/>
                </a:solidFill>
              </a:rPr>
              <a:t> </a:t>
            </a:r>
            <a:r>
              <a:rPr lang="en-US" sz="2400" dirty="0" err="1" smtClean="0">
                <a:solidFill>
                  <a:schemeClr val="bg1"/>
                </a:solidFill>
              </a:rPr>
              <a:t>producten</a:t>
            </a:r>
            <a:r>
              <a:rPr lang="en-US" sz="2400" dirty="0" smtClean="0">
                <a:solidFill>
                  <a:schemeClr val="bg1"/>
                </a:solidFill>
              </a:rPr>
              <a:t> </a:t>
            </a:r>
            <a:r>
              <a:rPr lang="en-US" sz="2400" dirty="0" err="1" smtClean="0">
                <a:solidFill>
                  <a:schemeClr val="bg1"/>
                </a:solidFill>
              </a:rPr>
              <a:t>duurzaam</a:t>
            </a:r>
            <a:r>
              <a:rPr lang="en-US" sz="2400" dirty="0" smtClean="0">
                <a:solidFill>
                  <a:schemeClr val="bg1"/>
                </a:solidFill>
              </a:rPr>
              <a:t> </a:t>
            </a:r>
            <a:r>
              <a:rPr lang="en-US" sz="2400" dirty="0" err="1" smtClean="0">
                <a:solidFill>
                  <a:schemeClr val="bg1"/>
                </a:solidFill>
              </a:rPr>
              <a:t>zijn</a:t>
            </a:r>
            <a:r>
              <a:rPr lang="en-US" sz="2400" dirty="0" smtClean="0">
                <a:solidFill>
                  <a:schemeClr val="bg1"/>
                </a:solidFill>
              </a:rPr>
              <a:t> </a:t>
            </a:r>
            <a:r>
              <a:rPr lang="en-US" sz="2400" dirty="0" err="1" smtClean="0">
                <a:solidFill>
                  <a:schemeClr val="bg1"/>
                </a:solidFill>
              </a:rPr>
              <a:t>voor</a:t>
            </a:r>
            <a:r>
              <a:rPr lang="en-US" sz="2400" dirty="0" smtClean="0">
                <a:solidFill>
                  <a:schemeClr val="bg1"/>
                </a:solidFill>
              </a:rPr>
              <a:t> milieu, </a:t>
            </a:r>
            <a:r>
              <a:rPr lang="en-US" sz="2400" dirty="0" err="1" smtClean="0">
                <a:solidFill>
                  <a:schemeClr val="bg1"/>
                </a:solidFill>
              </a:rPr>
              <a:t>mensen</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 </a:t>
            </a:r>
            <a:r>
              <a:rPr lang="en-US" sz="2400" dirty="0" err="1" smtClean="0">
                <a:solidFill>
                  <a:schemeClr val="bg1"/>
                </a:solidFill>
              </a:rPr>
              <a:t>dieren</a:t>
            </a:r>
            <a:r>
              <a:rPr lang="en-US" sz="2400" dirty="0" smtClean="0">
                <a:solidFill>
                  <a:schemeClr val="bg1"/>
                </a:solidFill>
              </a:rPr>
              <a:t>. </a:t>
            </a:r>
          </a:p>
          <a:p>
            <a:pPr marL="0" indent="0">
              <a:buNone/>
            </a:pPr>
            <a:endParaRPr lang="en-US" sz="2400" dirty="0">
              <a:solidFill>
                <a:schemeClr val="bg1"/>
              </a:solidFill>
            </a:endParaRPr>
          </a:p>
          <a:p>
            <a:pPr marL="0" indent="0">
              <a:buNone/>
            </a:pPr>
            <a:r>
              <a:rPr lang="en-US" sz="2400" dirty="0" err="1" smtClean="0">
                <a:solidFill>
                  <a:schemeClr val="bg1"/>
                </a:solidFill>
              </a:rPr>
              <a:t>Kijk</a:t>
            </a:r>
            <a:r>
              <a:rPr lang="en-US" sz="2400" dirty="0" smtClean="0">
                <a:solidFill>
                  <a:schemeClr val="bg1"/>
                </a:solidFill>
              </a:rPr>
              <a:t> </a:t>
            </a:r>
            <a:r>
              <a:rPr lang="en-US" sz="2400" dirty="0" err="1" smtClean="0">
                <a:solidFill>
                  <a:schemeClr val="bg1"/>
                </a:solidFill>
              </a:rPr>
              <a:t>ook</a:t>
            </a:r>
            <a:r>
              <a:rPr lang="en-US" sz="2400" dirty="0" smtClean="0">
                <a:solidFill>
                  <a:schemeClr val="bg1"/>
                </a:solidFill>
              </a:rPr>
              <a:t> </a:t>
            </a:r>
            <a:r>
              <a:rPr lang="en-US" sz="2400" dirty="0" err="1" smtClean="0">
                <a:solidFill>
                  <a:schemeClr val="bg1"/>
                </a:solidFill>
              </a:rPr>
              <a:t>eens</a:t>
            </a:r>
            <a:r>
              <a:rPr lang="en-US" sz="2400" dirty="0" smtClean="0">
                <a:solidFill>
                  <a:schemeClr val="bg1"/>
                </a:solidFill>
              </a:rPr>
              <a:t> op www.greenpeacekids.nl</a:t>
            </a: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22" y="1605007"/>
            <a:ext cx="6351634" cy="3832015"/>
          </a:xfrm>
          <a:prstGeom prst="rect">
            <a:avLst/>
          </a:prstGeom>
          <a:ln w="57150">
            <a:solidFill>
              <a:schemeClr val="bg1"/>
            </a:solidFill>
          </a:ln>
          <a:effectLst>
            <a:outerShdw blurRad="50800" dist="38100" dir="2700000" algn="tl" rotWithShape="0">
              <a:prstClr val="black">
                <a:alpha val="40000"/>
              </a:prstClr>
            </a:outerShdw>
          </a:effectLst>
        </p:spPr>
      </p:pic>
      <p:pic>
        <p:nvPicPr>
          <p:cNvPr id="20" name="Picture 4" descr="https://www.vanheesversmarkt.nl/wp-content/uploads/2015/05/elstar-appels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994" y="-478923"/>
            <a:ext cx="5133975" cy="34385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tniholland.nl/images/product/72/8d1642ccba9ec6a/800x560/l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1576" y="1095062"/>
            <a:ext cx="7892159" cy="5524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www.tniholland.nl/images/product/72/8d1642ccba9ec6a/800x560/l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9421" y="3253162"/>
            <a:ext cx="762000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www.tniholland.nl/images/product/72/8d1642ccba9ec6a/800x560/l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115" y="176909"/>
            <a:ext cx="5693768" cy="39856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descr="http://www.tniholland.nl/images/product/72/8d1642ccba9ec6a/800x560/l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692" y="4111037"/>
            <a:ext cx="4579718" cy="32058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s://www.vanheesversmarkt.nl/wp-content/uploads/2015/05/elstar-appels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03991" y="4037247"/>
            <a:ext cx="5041048" cy="33762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www.tniholland.nl/images/product/72/8d1642ccba9ec6a/800x560/l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0401" y="1821816"/>
            <a:ext cx="762000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www.vanheesversmarkt.nl/wp-content/uploads/2015/05/elstar-appels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3633" y="-617466"/>
            <a:ext cx="6217595" cy="41642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ttp://www.oudefruitbomen.nl/wp-content/uploads/2014/12/elsta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453" y="1609132"/>
            <a:ext cx="4452824" cy="37106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http://www.tniholland.nl/images/product/72/8d1642ccba9ec6a/800x560/l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1931" y="2414207"/>
            <a:ext cx="3917038" cy="27419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www.tniholland.nl/images/product/72/8d1642ccba9ec6a/800x560/lo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719" y="1359188"/>
            <a:ext cx="762000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www.oudefruitbomen.nl/wp-content/uploads/2014/12/elsta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760" y="-786860"/>
            <a:ext cx="3829108" cy="31909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www.oudefruitbomen.nl/wp-content/uploads/2014/12/elsta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076" y="-1591907"/>
            <a:ext cx="6257795" cy="52148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s://www.vanheesversmarkt.nl/wp-content/uploads/2015/05/elstar-appels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307" y="4937707"/>
            <a:ext cx="4465355" cy="299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79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 y="1741219"/>
            <a:ext cx="4433776" cy="678425"/>
          </a:xfrm>
          <a:prstGeom prst="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p:cNvSpPr/>
          <p:nvPr/>
        </p:nvSpPr>
        <p:spPr>
          <a:xfrm>
            <a:off x="6491038" y="1541124"/>
            <a:ext cx="5700962" cy="415792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p:cNvSpPr>
            <a:spLocks noGrp="1"/>
          </p:cNvSpPr>
          <p:nvPr>
            <p:ph idx="1"/>
          </p:nvPr>
        </p:nvSpPr>
        <p:spPr>
          <a:xfrm>
            <a:off x="6347198" y="1650203"/>
            <a:ext cx="5700962" cy="4125009"/>
          </a:xfrm>
        </p:spPr>
        <p:txBody>
          <a:bodyPr>
            <a:normAutofit/>
          </a:bodyPr>
          <a:lstStyle/>
          <a:p>
            <a:pPr marL="0" indent="0" algn="r">
              <a:buNone/>
            </a:pPr>
            <a:r>
              <a:rPr lang="en-US" sz="4000" dirty="0" smtClean="0">
                <a:solidFill>
                  <a:schemeClr val="bg1"/>
                </a:solidFill>
              </a:rPr>
              <a:t>	 </a:t>
            </a:r>
            <a:r>
              <a:rPr lang="en-US" sz="3200" dirty="0" smtClean="0">
                <a:solidFill>
                  <a:schemeClr val="bg1"/>
                </a:solidFill>
              </a:rPr>
              <a:t>1. DE SPAANSE TOMAAT:</a:t>
            </a:r>
          </a:p>
          <a:p>
            <a:pPr algn="r"/>
            <a:r>
              <a:rPr lang="en-US" sz="1800" dirty="0" smtClean="0">
                <a:solidFill>
                  <a:schemeClr val="bg1"/>
                </a:solidFill>
              </a:rPr>
              <a:t>Wat is import </a:t>
            </a:r>
            <a:r>
              <a:rPr lang="en-US" sz="1800" dirty="0" err="1" smtClean="0">
                <a:solidFill>
                  <a:schemeClr val="bg1"/>
                </a:solidFill>
              </a:rPr>
              <a:t>en</a:t>
            </a:r>
            <a:r>
              <a:rPr lang="en-US" sz="1800" dirty="0" smtClean="0">
                <a:solidFill>
                  <a:schemeClr val="bg1"/>
                </a:solidFill>
              </a:rPr>
              <a:t> export?</a:t>
            </a:r>
          </a:p>
          <a:p>
            <a:pPr algn="r"/>
            <a:r>
              <a:rPr lang="en-US" sz="1800" dirty="0" smtClean="0">
                <a:solidFill>
                  <a:schemeClr val="bg1"/>
                </a:solidFill>
              </a:rPr>
              <a:t>Hoe </a:t>
            </a:r>
            <a:r>
              <a:rPr lang="en-US" sz="1800" dirty="0" err="1" smtClean="0">
                <a:solidFill>
                  <a:schemeClr val="bg1"/>
                </a:solidFill>
              </a:rPr>
              <a:t>worden</a:t>
            </a:r>
            <a:r>
              <a:rPr lang="en-US" sz="1800" dirty="0" smtClean="0">
                <a:solidFill>
                  <a:schemeClr val="bg1"/>
                </a:solidFill>
              </a:rPr>
              <a:t> </a:t>
            </a:r>
            <a:r>
              <a:rPr lang="en-US" sz="1800" dirty="0" err="1" smtClean="0">
                <a:solidFill>
                  <a:schemeClr val="bg1"/>
                </a:solidFill>
              </a:rPr>
              <a:t>tomaten</a:t>
            </a:r>
            <a:r>
              <a:rPr lang="en-US" sz="1800" dirty="0" smtClean="0">
                <a:solidFill>
                  <a:schemeClr val="bg1"/>
                </a:solidFill>
              </a:rPr>
              <a:t> </a:t>
            </a:r>
            <a:r>
              <a:rPr lang="en-US" sz="1800" dirty="0" err="1" smtClean="0">
                <a:solidFill>
                  <a:schemeClr val="bg1"/>
                </a:solidFill>
              </a:rPr>
              <a:t>geteeld</a:t>
            </a:r>
            <a:r>
              <a:rPr lang="en-US" sz="1800" dirty="0" smtClean="0">
                <a:solidFill>
                  <a:schemeClr val="bg1"/>
                </a:solidFill>
              </a:rPr>
              <a:t> in </a:t>
            </a:r>
            <a:r>
              <a:rPr lang="en-US" sz="1800" dirty="0" err="1" smtClean="0">
                <a:solidFill>
                  <a:schemeClr val="bg1"/>
                </a:solidFill>
              </a:rPr>
              <a:t>Spanje</a:t>
            </a:r>
            <a:r>
              <a:rPr lang="en-US" sz="1800" dirty="0" smtClean="0">
                <a:solidFill>
                  <a:schemeClr val="bg1"/>
                </a:solidFill>
              </a:rPr>
              <a:t>?</a:t>
            </a:r>
            <a:endParaRPr lang="en-US" sz="1800" dirty="0" smtClean="0">
              <a:solidFill>
                <a:schemeClr val="bg1"/>
              </a:solidFill>
            </a:endParaRPr>
          </a:p>
          <a:p>
            <a:pPr marL="0" indent="0" algn="r">
              <a:buNone/>
            </a:pPr>
            <a:r>
              <a:rPr lang="en-US" sz="3200" dirty="0" smtClean="0">
                <a:solidFill>
                  <a:schemeClr val="bg1"/>
                </a:solidFill>
              </a:rPr>
              <a:t>2. WERELDS FRUIT</a:t>
            </a:r>
          </a:p>
          <a:p>
            <a:pPr algn="r"/>
            <a:r>
              <a:rPr lang="en-US" sz="1800" dirty="0" smtClean="0">
                <a:solidFill>
                  <a:schemeClr val="bg1"/>
                </a:solidFill>
              </a:rPr>
              <a:t>Wat </a:t>
            </a:r>
            <a:r>
              <a:rPr lang="en-US" sz="1800" dirty="0" err="1" smtClean="0">
                <a:solidFill>
                  <a:schemeClr val="bg1"/>
                </a:solidFill>
              </a:rPr>
              <a:t>doen</a:t>
            </a:r>
            <a:r>
              <a:rPr lang="en-US" sz="1800" dirty="0" smtClean="0">
                <a:solidFill>
                  <a:schemeClr val="bg1"/>
                </a:solidFill>
              </a:rPr>
              <a:t> </a:t>
            </a:r>
            <a:r>
              <a:rPr lang="en-US" sz="1800" dirty="0" err="1" smtClean="0">
                <a:solidFill>
                  <a:schemeClr val="bg1"/>
                </a:solidFill>
              </a:rPr>
              <a:t>bijen</a:t>
            </a:r>
            <a:r>
              <a:rPr lang="en-US" sz="1800" dirty="0" smtClean="0">
                <a:solidFill>
                  <a:schemeClr val="bg1"/>
                </a:solidFill>
              </a:rPr>
              <a:t> in Europa?</a:t>
            </a:r>
          </a:p>
          <a:p>
            <a:pPr algn="r"/>
            <a:r>
              <a:rPr lang="en-US" sz="1800" dirty="0" smtClean="0">
                <a:solidFill>
                  <a:schemeClr val="bg1"/>
                </a:solidFill>
              </a:rPr>
              <a:t>Wat </a:t>
            </a:r>
            <a:r>
              <a:rPr lang="en-US" sz="1800" dirty="0" err="1" smtClean="0">
                <a:solidFill>
                  <a:schemeClr val="bg1"/>
                </a:solidFill>
              </a:rPr>
              <a:t>hebben</a:t>
            </a:r>
            <a:r>
              <a:rPr lang="en-US" sz="1800" dirty="0" smtClean="0">
                <a:solidFill>
                  <a:schemeClr val="bg1"/>
                </a:solidFill>
              </a:rPr>
              <a:t> </a:t>
            </a:r>
            <a:r>
              <a:rPr lang="en-US" sz="1800" dirty="0" err="1" smtClean="0">
                <a:solidFill>
                  <a:schemeClr val="bg1"/>
                </a:solidFill>
              </a:rPr>
              <a:t>bijen</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maken</a:t>
            </a:r>
            <a:r>
              <a:rPr lang="en-US" sz="1800" dirty="0" smtClean="0">
                <a:solidFill>
                  <a:schemeClr val="bg1"/>
                </a:solidFill>
              </a:rPr>
              <a:t> met de </a:t>
            </a:r>
            <a:r>
              <a:rPr lang="en-US" sz="1800" dirty="0" err="1" smtClean="0">
                <a:solidFill>
                  <a:schemeClr val="bg1"/>
                </a:solidFill>
              </a:rPr>
              <a:t>economie</a:t>
            </a:r>
            <a:r>
              <a:rPr lang="en-US" sz="1800" dirty="0" smtClean="0">
                <a:solidFill>
                  <a:schemeClr val="bg1"/>
                </a:solidFill>
              </a:rPr>
              <a:t>?</a:t>
            </a:r>
          </a:p>
          <a:p>
            <a:pPr marL="0" indent="0" algn="r">
              <a:buNone/>
            </a:pPr>
            <a:r>
              <a:rPr lang="en-US" sz="3200" dirty="0" smtClean="0">
                <a:solidFill>
                  <a:schemeClr val="bg1"/>
                </a:solidFill>
              </a:rPr>
              <a:t>3. DE WERELD ROND!</a:t>
            </a:r>
          </a:p>
          <a:p>
            <a:pPr algn="r"/>
            <a:r>
              <a:rPr lang="en-US" sz="1800" dirty="0" err="1" smtClean="0">
                <a:solidFill>
                  <a:schemeClr val="bg1"/>
                </a:solidFill>
              </a:rPr>
              <a:t>Waar</a:t>
            </a:r>
            <a:r>
              <a:rPr lang="en-US" sz="1800" dirty="0" smtClean="0">
                <a:solidFill>
                  <a:schemeClr val="bg1"/>
                </a:solidFill>
              </a:rPr>
              <a:t> </a:t>
            </a:r>
            <a:r>
              <a:rPr lang="en-US" sz="1800" dirty="0" err="1" smtClean="0">
                <a:solidFill>
                  <a:schemeClr val="bg1"/>
                </a:solidFill>
              </a:rPr>
              <a:t>komt</a:t>
            </a:r>
            <a:r>
              <a:rPr lang="en-US" sz="1800" dirty="0" smtClean="0">
                <a:solidFill>
                  <a:schemeClr val="bg1"/>
                </a:solidFill>
              </a:rPr>
              <a:t> </a:t>
            </a:r>
            <a:r>
              <a:rPr lang="en-US" sz="1800" dirty="0" err="1" smtClean="0">
                <a:solidFill>
                  <a:schemeClr val="bg1"/>
                </a:solidFill>
              </a:rPr>
              <a:t>ons</a:t>
            </a:r>
            <a:r>
              <a:rPr lang="en-US" sz="1800" dirty="0" smtClean="0">
                <a:solidFill>
                  <a:schemeClr val="bg1"/>
                </a:solidFill>
              </a:rPr>
              <a:t> fruit </a:t>
            </a:r>
            <a:r>
              <a:rPr lang="en-US" sz="1800" dirty="0" err="1" smtClean="0">
                <a:solidFill>
                  <a:schemeClr val="bg1"/>
                </a:solidFill>
              </a:rPr>
              <a:t>vandaan</a:t>
            </a:r>
            <a:r>
              <a:rPr lang="en-US" sz="1800" dirty="0" smtClean="0">
                <a:solidFill>
                  <a:schemeClr val="bg1"/>
                </a:solidFill>
              </a:rPr>
              <a:t>?</a:t>
            </a:r>
          </a:p>
          <a:p>
            <a:pPr algn="r"/>
            <a:r>
              <a:rPr lang="en-US" sz="1800" dirty="0" smtClean="0">
                <a:solidFill>
                  <a:schemeClr val="bg1"/>
                </a:solidFill>
              </a:rPr>
              <a:t>Wat </a:t>
            </a:r>
            <a:r>
              <a:rPr lang="en-US" sz="1800" dirty="0" err="1" smtClean="0">
                <a:solidFill>
                  <a:schemeClr val="bg1"/>
                </a:solidFill>
              </a:rPr>
              <a:t>heeft</a:t>
            </a:r>
            <a:r>
              <a:rPr lang="en-US" sz="1800" dirty="0" smtClean="0">
                <a:solidFill>
                  <a:schemeClr val="bg1"/>
                </a:solidFill>
              </a:rPr>
              <a:t> de </a:t>
            </a:r>
            <a:r>
              <a:rPr lang="en-US" sz="1800" dirty="0" err="1" smtClean="0">
                <a:solidFill>
                  <a:schemeClr val="bg1"/>
                </a:solidFill>
              </a:rPr>
              <a:t>herkomst</a:t>
            </a:r>
            <a:r>
              <a:rPr lang="en-US" sz="1800" dirty="0" smtClean="0">
                <a:solidFill>
                  <a:schemeClr val="bg1"/>
                </a:solidFill>
              </a:rPr>
              <a:t> van </a:t>
            </a:r>
            <a:r>
              <a:rPr lang="en-US" sz="1800" dirty="0" err="1" smtClean="0">
                <a:solidFill>
                  <a:schemeClr val="bg1"/>
                </a:solidFill>
              </a:rPr>
              <a:t>eten</a:t>
            </a:r>
            <a:r>
              <a:rPr lang="en-US" sz="1800" dirty="0" smtClean="0">
                <a:solidFill>
                  <a:schemeClr val="bg1"/>
                </a:solidFill>
              </a:rPr>
              <a:t> </a:t>
            </a:r>
            <a:r>
              <a:rPr lang="en-US" sz="1800" dirty="0" err="1" smtClean="0">
                <a:solidFill>
                  <a:schemeClr val="bg1"/>
                </a:solidFill>
              </a:rPr>
              <a:t>te</a:t>
            </a:r>
            <a:r>
              <a:rPr lang="en-US" sz="1800" dirty="0" smtClean="0">
                <a:solidFill>
                  <a:schemeClr val="bg1"/>
                </a:solidFill>
              </a:rPr>
              <a:t> </a:t>
            </a:r>
            <a:r>
              <a:rPr lang="en-US" sz="1800" dirty="0" err="1" smtClean="0">
                <a:solidFill>
                  <a:schemeClr val="bg1"/>
                </a:solidFill>
              </a:rPr>
              <a:t>maken</a:t>
            </a:r>
            <a:r>
              <a:rPr lang="en-US" sz="1800" dirty="0" smtClean="0">
                <a:solidFill>
                  <a:schemeClr val="bg1"/>
                </a:solidFill>
              </a:rPr>
              <a:t> met </a:t>
            </a:r>
            <a:r>
              <a:rPr lang="en-US" sz="1800" dirty="0" err="1" smtClean="0">
                <a:solidFill>
                  <a:schemeClr val="bg1"/>
                </a:solidFill>
              </a:rPr>
              <a:t>klimaat</a:t>
            </a:r>
            <a:r>
              <a:rPr lang="en-US" sz="1800" dirty="0" smtClean="0">
                <a:solidFill>
                  <a:schemeClr val="bg1"/>
                </a:solidFill>
              </a:rPr>
              <a:t>?</a:t>
            </a:r>
          </a:p>
          <a:p>
            <a:pPr marL="0" indent="0">
              <a:buNone/>
            </a:pPr>
            <a:endParaRPr lang="nl-NL"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64" y="89812"/>
            <a:ext cx="1880839" cy="294533"/>
          </a:xfrm>
          <a:prstGeom prst="rect">
            <a:avLst/>
          </a:prstGeom>
        </p:spPr>
      </p:pic>
      <p:sp>
        <p:nvSpPr>
          <p:cNvPr id="2" name="TextBox 1"/>
          <p:cNvSpPr txBox="1"/>
          <p:nvPr/>
        </p:nvSpPr>
        <p:spPr>
          <a:xfrm>
            <a:off x="133564" y="1650203"/>
            <a:ext cx="4654194" cy="769441"/>
          </a:xfrm>
          <a:prstGeom prst="rect">
            <a:avLst/>
          </a:prstGeom>
          <a:noFill/>
        </p:spPr>
        <p:txBody>
          <a:bodyPr wrap="square" rtlCol="0">
            <a:spAutoFit/>
          </a:bodyPr>
          <a:lstStyle/>
          <a:p>
            <a:r>
              <a:rPr lang="en-US" sz="4400" dirty="0">
                <a:solidFill>
                  <a:schemeClr val="bg1"/>
                </a:solidFill>
              </a:rPr>
              <a:t>Wat </a:t>
            </a:r>
            <a:r>
              <a:rPr lang="en-US" sz="4400" dirty="0" err="1">
                <a:solidFill>
                  <a:schemeClr val="bg1"/>
                </a:solidFill>
              </a:rPr>
              <a:t>ga</a:t>
            </a:r>
            <a:r>
              <a:rPr lang="en-US" sz="4400" dirty="0">
                <a:solidFill>
                  <a:schemeClr val="bg1"/>
                </a:solidFill>
              </a:rPr>
              <a:t> je </a:t>
            </a:r>
            <a:r>
              <a:rPr lang="en-US" sz="4400" dirty="0" err="1">
                <a:solidFill>
                  <a:schemeClr val="bg1"/>
                </a:solidFill>
              </a:rPr>
              <a:t>leren</a:t>
            </a:r>
            <a:r>
              <a:rPr lang="en-US" sz="4400" dirty="0" smtClean="0">
                <a:solidFill>
                  <a:schemeClr val="bg1"/>
                </a:solidFill>
              </a:rPr>
              <a:t>?</a:t>
            </a:r>
            <a:endParaRPr lang="en-US" sz="4400" dirty="0">
              <a:solidFill>
                <a:schemeClr val="bg1"/>
              </a:solidFill>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5938" y="6308662"/>
            <a:ext cx="6716062" cy="549338"/>
          </a:xfrm>
          <a:prstGeom prst="rect">
            <a:avLst/>
          </a:prstGeom>
          <a:effectLst>
            <a:outerShdw blurRad="50800" dist="38100" dir="16200000" rotWithShape="0">
              <a:schemeClr val="bg1">
                <a:alpha val="40000"/>
              </a:schemeClr>
            </a:outerShdw>
          </a:effectLst>
        </p:spPr>
      </p:pic>
      <p:pic>
        <p:nvPicPr>
          <p:cNvPr id="22" name="Content Placeholder 3"/>
          <p:cNvPicPr>
            <a:picLocks noChangeAspect="1"/>
          </p:cNvPicPr>
          <p:nvPr/>
        </p:nvPicPr>
        <p:blipFill rotWithShape="1">
          <a:blip r:embed="rId7">
            <a:extLst>
              <a:ext uri="{28A0092B-C50C-407E-A947-70E740481C1C}">
                <a14:useLocalDpi xmlns:a14="http://schemas.microsoft.com/office/drawing/2010/main" val="0"/>
              </a:ext>
            </a:extLst>
          </a:blip>
          <a:srcRect l="10892" r="10676"/>
          <a:stretch/>
        </p:blipFill>
        <p:spPr>
          <a:xfrm>
            <a:off x="228600" y="6308662"/>
            <a:ext cx="5247338" cy="549338"/>
          </a:xfrm>
          <a:prstGeom prst="rect">
            <a:avLst/>
          </a:prstGeom>
          <a:effectLst>
            <a:outerShdw blurRad="50800" dist="38100" dir="16200000" rotWithShape="0">
              <a:schemeClr val="bg1">
                <a:alpha val="40000"/>
              </a:schemeClr>
            </a:outerShdw>
          </a:effectLst>
        </p:spPr>
      </p:pic>
      <p:sp>
        <p:nvSpPr>
          <p:cNvPr id="23" name="TextBox 22"/>
          <p:cNvSpPr txBox="1"/>
          <p:nvPr/>
        </p:nvSpPr>
        <p:spPr>
          <a:xfrm>
            <a:off x="326308" y="6394096"/>
            <a:ext cx="12065241" cy="392415"/>
          </a:xfrm>
          <a:prstGeom prst="rect">
            <a:avLst/>
          </a:prstGeom>
          <a:noFill/>
        </p:spPr>
        <p:txBody>
          <a:bodyPr wrap="square" rtlCol="0">
            <a:spAutoFit/>
          </a:bodyPr>
          <a:lstStyle/>
          <a:p>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  START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SPAANSE TOMAAT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DE WERELD ROND</a:t>
            </a:r>
            <a:endParaRPr lang="nl-NL" sz="1950" b="1" u="sng" dirty="0">
              <a:solidFill>
                <a:schemeClr val="bg1"/>
              </a:solidFill>
              <a:latin typeface="Microsoft YaHei UI" panose="020B0503020204020204" pitchFamily="34" charset="-122"/>
              <a:ea typeface="Microsoft YaHei UI" panose="020B0503020204020204" pitchFamily="34" charset="-122"/>
            </a:endParaRPr>
          </a:p>
        </p:txBody>
      </p:sp>
      <p:sp>
        <p:nvSpPr>
          <p:cNvPr id="24" name="Arc 23"/>
          <p:cNvSpPr/>
          <p:nvPr/>
        </p:nvSpPr>
        <p:spPr>
          <a:xfrm rot="2891010">
            <a:off x="950546"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Arc 24"/>
          <p:cNvSpPr/>
          <p:nvPr/>
        </p:nvSpPr>
        <p:spPr>
          <a:xfrm rot="2891010">
            <a:off x="3938198"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6" name="Arc 25"/>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7" name="Arc 26"/>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8" name="Picture 2" descr="http://pebble-pillows.com/src/img/product/NLPPW-10/willow_log_pillow_03.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46999" y="6278608"/>
            <a:ext cx="428625" cy="70625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9" name="Rectangle 28">
            <a:hlinkClick r:id="rId11" action="ppaction://hlinksldjump"/>
          </p:cNvPr>
          <p:cNvSpPr/>
          <p:nvPr/>
        </p:nvSpPr>
        <p:spPr>
          <a:xfrm>
            <a:off x="1869115" y="6306827"/>
            <a:ext cx="286974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tangle 29">
            <a:hlinkClick r:id="rId12" action="ppaction://hlinksldjump"/>
          </p:cNvPr>
          <p:cNvSpPr/>
          <p:nvPr/>
        </p:nvSpPr>
        <p:spPr>
          <a:xfrm>
            <a:off x="4743288" y="6354384"/>
            <a:ext cx="273663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3914" y="6426824"/>
            <a:ext cx="1880839" cy="294533"/>
          </a:xfrm>
          <a:prstGeom prst="rect">
            <a:avLst/>
          </a:prstGeom>
        </p:spPr>
      </p:pic>
      <p:sp>
        <p:nvSpPr>
          <p:cNvPr id="19" name="Rectangle 18">
            <a:hlinkClick r:id="rId13"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3327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 b="19361"/>
          <a:stretch/>
        </p:blipFill>
        <p:spPr>
          <a:xfrm rot="21320185">
            <a:off x="6695120" y="176089"/>
            <a:ext cx="5431252" cy="2399289"/>
          </a:xfrm>
          <a:prstGeom prst="rect">
            <a:avLst/>
          </a:prstGeom>
          <a:effectLst>
            <a:outerShdw blurRad="50800" dist="38100" dir="2700000" algn="tl" rotWithShape="0">
              <a:prstClr val="black">
                <a:alpha val="40000"/>
              </a:prstClr>
            </a:outerShdw>
          </a:effectLst>
        </p:spPr>
      </p:pic>
      <p:sp>
        <p:nvSpPr>
          <p:cNvPr id="7" name="TextBox 6"/>
          <p:cNvSpPr txBox="1"/>
          <p:nvPr/>
        </p:nvSpPr>
        <p:spPr>
          <a:xfrm rot="21339429">
            <a:off x="7181234" y="1044099"/>
            <a:ext cx="4593007" cy="1600438"/>
          </a:xfrm>
          <a:prstGeom prst="rect">
            <a:avLst/>
          </a:prstGeom>
          <a:noFill/>
        </p:spPr>
        <p:txBody>
          <a:bodyPr wrap="square" rtlCol="0">
            <a:spAutoFit/>
          </a:bodyPr>
          <a:lstStyle/>
          <a:p>
            <a:r>
              <a:rPr lang="en-US" sz="2200" b="1" dirty="0" err="1" smtClean="0"/>
              <a:t>Opdracht</a:t>
            </a:r>
            <a:r>
              <a:rPr lang="en-US" sz="2200" b="1" dirty="0" smtClean="0"/>
              <a:t> 1: </a:t>
            </a:r>
            <a:r>
              <a:rPr lang="en-US" sz="2200" b="1" dirty="0" err="1" smtClean="0"/>
              <a:t>Tomaten</a:t>
            </a:r>
            <a:r>
              <a:rPr lang="en-US" sz="2200" b="1" dirty="0" smtClean="0"/>
              <a:t> in de </a:t>
            </a:r>
            <a:r>
              <a:rPr lang="en-US" sz="2200" b="1" dirty="0" err="1" smtClean="0"/>
              <a:t>supermarkt</a:t>
            </a:r>
            <a:r>
              <a:rPr lang="en-US" sz="2200" b="1" dirty="0" smtClean="0"/>
              <a:t> </a:t>
            </a:r>
            <a:r>
              <a:rPr lang="en-US" sz="2200" b="1" dirty="0" err="1" smtClean="0"/>
              <a:t>zijn</a:t>
            </a:r>
            <a:r>
              <a:rPr lang="en-US" sz="2200" b="1" dirty="0" smtClean="0"/>
              <a:t> </a:t>
            </a:r>
            <a:r>
              <a:rPr lang="en-US" sz="2200" b="1" dirty="0" err="1" smtClean="0"/>
              <a:t>verschillend</a:t>
            </a:r>
            <a:r>
              <a:rPr lang="en-US" sz="2200" b="1" dirty="0" smtClean="0"/>
              <a:t> van </a:t>
            </a:r>
            <a:r>
              <a:rPr lang="en-US" sz="2200" b="1" dirty="0" err="1" smtClean="0"/>
              <a:t>prijs</a:t>
            </a:r>
            <a:r>
              <a:rPr lang="en-US" sz="2200" b="1" dirty="0" smtClean="0"/>
              <a:t>. </a:t>
            </a:r>
            <a:r>
              <a:rPr lang="en-US" sz="2200" b="1" dirty="0" err="1" smtClean="0"/>
              <a:t>Hieronder</a:t>
            </a:r>
            <a:r>
              <a:rPr lang="en-US" sz="2200" b="1" dirty="0" smtClean="0"/>
              <a:t> </a:t>
            </a:r>
            <a:r>
              <a:rPr lang="en-US" sz="2200" b="1" dirty="0" err="1" smtClean="0"/>
              <a:t>zie</a:t>
            </a:r>
            <a:r>
              <a:rPr lang="en-US" sz="2200" b="1" dirty="0" smtClean="0"/>
              <a:t> je 2 </a:t>
            </a:r>
            <a:r>
              <a:rPr lang="en-US" sz="2200" b="1" dirty="0" err="1" smtClean="0"/>
              <a:t>tomaten</a:t>
            </a:r>
            <a:r>
              <a:rPr lang="en-US" sz="2200" b="1" dirty="0" smtClean="0"/>
              <a:t>. </a:t>
            </a:r>
            <a:r>
              <a:rPr lang="en-US" sz="2200" b="1" dirty="0" err="1" smtClean="0"/>
              <a:t>Welke</a:t>
            </a:r>
            <a:r>
              <a:rPr lang="en-US" sz="2200" b="1" dirty="0" smtClean="0"/>
              <a:t> is </a:t>
            </a:r>
            <a:r>
              <a:rPr lang="en-US" sz="2200" b="1" dirty="0" err="1" smtClean="0"/>
              <a:t>duurder</a:t>
            </a:r>
            <a:r>
              <a:rPr lang="en-US" sz="2200" b="1" dirty="0" smtClean="0"/>
              <a:t> </a:t>
            </a:r>
            <a:r>
              <a:rPr lang="en-US" sz="2200" b="1" dirty="0" err="1" smtClean="0"/>
              <a:t>denk</a:t>
            </a:r>
            <a:r>
              <a:rPr lang="en-US" sz="2200" b="1" dirty="0" smtClean="0"/>
              <a:t> je? </a:t>
            </a:r>
            <a:r>
              <a:rPr lang="en-US" sz="2200" b="1" dirty="0" err="1" smtClean="0"/>
              <a:t>Waarom</a:t>
            </a:r>
            <a:r>
              <a:rPr lang="en-US" sz="2200" b="1" dirty="0" smtClean="0"/>
              <a:t>? </a:t>
            </a:r>
            <a:br>
              <a:rPr lang="en-US" sz="2200" b="1" dirty="0" smtClean="0"/>
            </a:br>
            <a:r>
              <a:rPr lang="en-US" sz="1000" b="1" dirty="0" smtClean="0"/>
              <a:t> </a:t>
            </a:r>
            <a:endParaRPr lang="en-US" sz="2200" b="1" dirty="0" smtClean="0"/>
          </a:p>
        </p:txBody>
      </p:sp>
      <p:grpSp>
        <p:nvGrpSpPr>
          <p:cNvPr id="2" name="Group 1"/>
          <p:cNvGrpSpPr/>
          <p:nvPr/>
        </p:nvGrpSpPr>
        <p:grpSpPr>
          <a:xfrm>
            <a:off x="578405" y="2993206"/>
            <a:ext cx="11396773" cy="810478"/>
            <a:chOff x="770072" y="3451444"/>
            <a:chExt cx="11396773" cy="810478"/>
          </a:xfrm>
        </p:grpSpPr>
        <p:sp>
          <p:nvSpPr>
            <p:cNvPr id="12" name="Rectangle 11"/>
            <p:cNvSpPr/>
            <p:nvPr/>
          </p:nvSpPr>
          <p:spPr>
            <a:xfrm>
              <a:off x="7606879" y="3451444"/>
              <a:ext cx="4559966" cy="379591"/>
            </a:xfrm>
            <a:prstGeom prst="rect">
              <a:avLst/>
            </a:prstGeom>
          </p:spPr>
          <p:txBody>
            <a:bodyPr wrap="none">
              <a:spAutoFit/>
            </a:bodyPr>
            <a:lstStyle/>
            <a:p>
              <a:r>
                <a:rPr lang="nl-NL" sz="2800" baseline="30000" dirty="0"/>
                <a:t>De rechter tomaat is verbouwd in Nederland</a:t>
              </a:r>
              <a:r>
                <a:rPr lang="nl-NL" sz="2400" baseline="30000" dirty="0"/>
                <a:t>.</a:t>
              </a:r>
            </a:p>
          </p:txBody>
        </p:sp>
        <p:sp>
          <p:nvSpPr>
            <p:cNvPr id="14" name="Rectangle 13"/>
            <p:cNvSpPr/>
            <p:nvPr/>
          </p:nvSpPr>
          <p:spPr>
            <a:xfrm>
              <a:off x="770072" y="3451444"/>
              <a:ext cx="5897127" cy="810478"/>
            </a:xfrm>
            <a:prstGeom prst="rect">
              <a:avLst/>
            </a:prstGeom>
          </p:spPr>
          <p:txBody>
            <a:bodyPr wrap="none">
              <a:spAutoFit/>
            </a:bodyPr>
            <a:lstStyle/>
            <a:p>
              <a:r>
                <a:rPr lang="nl-NL" sz="2800" baseline="30000" dirty="0"/>
                <a:t>De linker tomaat is verbouwd in Spanje en naar Nederland </a:t>
              </a:r>
            </a:p>
            <a:p>
              <a:r>
                <a:rPr lang="en-GB" sz="2800" baseline="30000" dirty="0" err="1"/>
                <a:t>gebracht</a:t>
              </a:r>
              <a:r>
                <a:rPr lang="en-GB" sz="2800" baseline="30000" dirty="0"/>
                <a:t>. </a:t>
              </a:r>
              <a:endParaRPr lang="en-US" sz="2800" b="1" dirty="0"/>
            </a:p>
          </p:txBody>
        </p:sp>
      </p:grpSp>
      <p:sp>
        <p:nvSpPr>
          <p:cNvPr id="24" name="Arc 23"/>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Arc 24"/>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30"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32859" t="127" r="10675"/>
          <a:stretch/>
        </p:blipFill>
        <p:spPr>
          <a:xfrm>
            <a:off x="1698594" y="6309360"/>
            <a:ext cx="3777767" cy="548640"/>
          </a:xfrm>
          <a:prstGeom prst="rect">
            <a:avLst/>
          </a:prstGeom>
          <a:effectLst>
            <a:outerShdw blurRad="50800" dist="38100" dir="16200000" rotWithShape="0">
              <a:prstClr val="black">
                <a:alpha val="40000"/>
              </a:prstClr>
            </a:outerShdw>
          </a:effectLst>
        </p:spPr>
      </p:pic>
      <p:sp>
        <p:nvSpPr>
          <p:cNvPr id="31" name="Arc 30"/>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2" name="Arc 31"/>
          <p:cNvSpPr/>
          <p:nvPr/>
        </p:nvSpPr>
        <p:spPr>
          <a:xfrm rot="2891010">
            <a:off x="3938198"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3" name="Arc 32"/>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34" name="Picture 2" descr="http://pebble-pillows.com/src/img/product/NLPPW-10/willow_log_pillow_0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1406492" y="6285302"/>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2912" y="6387123"/>
            <a:ext cx="12065241" cy="392415"/>
          </a:xfrm>
          <a:prstGeom prst="rect">
            <a:avLst/>
          </a:prstGeom>
          <a:noFill/>
        </p:spPr>
        <p:txBody>
          <a:bodyPr wrap="square" rtlCol="0">
            <a:spAutoFit/>
          </a:bodyPr>
          <a:lstStyle/>
          <a:p>
            <a:r>
              <a:rPr lang="en-US" sz="1950" b="1" dirty="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SPAANSE TOMAAT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21" name="Rectangle 20">
            <a:hlinkClick r:id="rId9" action="ppaction://hlinksldjump"/>
          </p:cNvPr>
          <p:cNvSpPr/>
          <p:nvPr/>
        </p:nvSpPr>
        <p:spPr>
          <a:xfrm>
            <a:off x="1834430" y="6332865"/>
            <a:ext cx="286974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10" action="ppaction://hlinksldjump"/>
          </p:cNvPr>
          <p:cNvSpPr/>
          <p:nvPr/>
        </p:nvSpPr>
        <p:spPr>
          <a:xfrm>
            <a:off x="4743288" y="6354384"/>
            <a:ext cx="273663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1"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http://www.tniholland.nl/images/category/26/8d1642c97efb522/440x520/tomaat-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6403" y="3363840"/>
            <a:ext cx="2742392" cy="324100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tniholland.nl/images/category/26/8d1642c97efb522/440x520/tomaat-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23999" y="3383616"/>
            <a:ext cx="2742392" cy="32410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71568" y="6427875"/>
            <a:ext cx="1880839" cy="294533"/>
          </a:xfrm>
          <a:prstGeom prst="rect">
            <a:avLst/>
          </a:prstGeom>
        </p:spPr>
      </p:pic>
      <p:sp>
        <p:nvSpPr>
          <p:cNvPr id="36" name="Title 1"/>
          <p:cNvSpPr txBox="1">
            <a:spLocks/>
          </p:cNvSpPr>
          <p:nvPr/>
        </p:nvSpPr>
        <p:spPr>
          <a:xfrm>
            <a:off x="0" y="103897"/>
            <a:ext cx="4743288" cy="787470"/>
          </a:xfrm>
          <a:prstGeom prst="rect">
            <a:avLst/>
          </a:prstGeom>
          <a:blipFill dpi="0" rotWithShape="1">
            <a:blip r:embed="rId14" cstate="screen">
              <a:extLst>
                <a:ext uri="{28A0092B-C50C-407E-A947-70E740481C1C}">
                  <a14:useLocalDpi xmlns:a14="http://schemas.microsoft.com/office/drawing/2010/main"/>
                </a:ext>
              </a:extLst>
            </a:blip>
            <a:srcRect/>
            <a:tile tx="0" ty="0" sx="100000" sy="100000" flip="none" algn="tl"/>
          </a:blip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bg1"/>
                </a:solidFill>
                <a:latin typeface="+mn-lt"/>
              </a:rPr>
              <a:t>1. DE SPAANSE TOMAAT</a:t>
            </a:r>
            <a:endParaRPr lang="nl-NL" sz="4000" b="1" dirty="0">
              <a:solidFill>
                <a:schemeClr val="bg1"/>
              </a:solidFill>
              <a:latin typeface="+mn-lt"/>
            </a:endParaRPr>
          </a:p>
        </p:txBody>
      </p:sp>
      <p:sp>
        <p:nvSpPr>
          <p:cNvPr id="37" name="Rectangle 36">
            <a:hlinkClick r:id="rId15"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40910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c 23"/>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Arc 24"/>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3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32859" t="127" r="10675"/>
          <a:stretch/>
        </p:blipFill>
        <p:spPr>
          <a:xfrm>
            <a:off x="1698594" y="6309360"/>
            <a:ext cx="3777767" cy="548640"/>
          </a:xfrm>
          <a:prstGeom prst="rect">
            <a:avLst/>
          </a:prstGeom>
          <a:effectLst>
            <a:outerShdw blurRad="50800" dist="38100" dir="16200000" rotWithShape="0">
              <a:prstClr val="black">
                <a:alpha val="40000"/>
              </a:prstClr>
            </a:outerShdw>
          </a:effectLst>
        </p:spPr>
      </p:pic>
      <p:sp>
        <p:nvSpPr>
          <p:cNvPr id="31" name="Arc 30"/>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2" name="Arc 31"/>
          <p:cNvSpPr/>
          <p:nvPr/>
        </p:nvSpPr>
        <p:spPr>
          <a:xfrm rot="2891010">
            <a:off x="3938198"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3" name="Arc 32"/>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34" name="Picture 2" descr="http://pebble-pillows.com/src/img/product/NLPPW-10/willow_log_pillow_0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1406492" y="6285302"/>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2912" y="6387123"/>
            <a:ext cx="12065241" cy="392415"/>
          </a:xfrm>
          <a:prstGeom prst="rect">
            <a:avLst/>
          </a:prstGeom>
          <a:noFill/>
        </p:spPr>
        <p:txBody>
          <a:bodyPr wrap="square" rtlCol="0">
            <a:spAutoFit/>
          </a:bodyPr>
          <a:lstStyle/>
          <a:p>
            <a:r>
              <a:rPr lang="en-US" sz="1950" b="1" dirty="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SPAANSE TOMAAT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7"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21" name="Rectangle 20">
            <a:hlinkClick r:id="rId8" action="ppaction://hlinksldjump"/>
          </p:cNvPr>
          <p:cNvSpPr/>
          <p:nvPr/>
        </p:nvSpPr>
        <p:spPr>
          <a:xfrm>
            <a:off x="1834430" y="6332865"/>
            <a:ext cx="286974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hlinkClick r:id="rId9" action="ppaction://hlinksldjump"/>
          </p:cNvPr>
          <p:cNvSpPr/>
          <p:nvPr/>
        </p:nvSpPr>
        <p:spPr>
          <a:xfrm>
            <a:off x="4743288" y="6354384"/>
            <a:ext cx="273663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a:hlinkClick r:id="rId10"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Picture 2" descr="http://www.tniholland.nl/images/category/26/8d1642c97efb522/440x520/tomaat-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23999" y="3383616"/>
            <a:ext cx="2742392" cy="32410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4517" y="845398"/>
            <a:ext cx="10867381" cy="2554545"/>
          </a:xfrm>
          <a:prstGeom prst="rect">
            <a:avLst/>
          </a:prstGeom>
        </p:spPr>
        <p:txBody>
          <a:bodyPr wrap="square">
            <a:spAutoFit/>
          </a:bodyPr>
          <a:lstStyle/>
          <a:p>
            <a:pPr algn="just"/>
            <a:r>
              <a:rPr lang="nl-NL" sz="4000" b="1" baseline="30000" dirty="0">
                <a:solidFill>
                  <a:srgbClr val="5BBE1E"/>
                </a:solidFill>
              </a:rPr>
              <a:t>Wist je dat…het grootste gedeelte van het groente en fruit in de supermarkt niet uit Nederland komt? Er wordt heel veel groente en fruit geïmporteerd. </a:t>
            </a:r>
            <a:endParaRPr lang="nl-NL" sz="4000" b="1" baseline="30000" dirty="0" smtClean="0">
              <a:solidFill>
                <a:srgbClr val="5BBE1E"/>
              </a:solidFill>
            </a:endParaRPr>
          </a:p>
          <a:p>
            <a:pPr algn="just"/>
            <a:endParaRPr lang="en-US" sz="4000" b="1" baseline="30000" dirty="0"/>
          </a:p>
          <a:p>
            <a:pPr algn="just"/>
            <a:r>
              <a:rPr lang="en-US" sz="4000" b="1" baseline="30000" dirty="0" smtClean="0"/>
              <a:t>Wat is </a:t>
            </a:r>
            <a:r>
              <a:rPr lang="en-US" sz="4000" b="1" baseline="30000" dirty="0" smtClean="0">
                <a:solidFill>
                  <a:srgbClr val="73BE1E"/>
                </a:solidFill>
              </a:rPr>
              <a:t>import</a:t>
            </a:r>
            <a:r>
              <a:rPr lang="en-US" sz="4000" b="1" baseline="30000" dirty="0" smtClean="0"/>
              <a:t>? </a:t>
            </a:r>
          </a:p>
          <a:p>
            <a:pPr algn="just"/>
            <a:endParaRPr lang="en-US" sz="4000" b="1" baseline="30000" dirty="0" smtClean="0"/>
          </a:p>
          <a:p>
            <a:pPr algn="just"/>
            <a:r>
              <a:rPr lang="en-US" sz="4000" b="1" baseline="30000" dirty="0" err="1" smtClean="0"/>
              <a:t>En</a:t>
            </a:r>
            <a:r>
              <a:rPr lang="en-US" sz="4000" b="1" baseline="30000" dirty="0" smtClean="0"/>
              <a:t> wat is </a:t>
            </a:r>
            <a:r>
              <a:rPr lang="en-US" sz="4000" b="1" baseline="30000" dirty="0" smtClean="0">
                <a:solidFill>
                  <a:srgbClr val="73BE1E"/>
                </a:solidFill>
              </a:rPr>
              <a:t>export</a:t>
            </a:r>
            <a:r>
              <a:rPr lang="en-US" sz="4000" b="1" baseline="30000" dirty="0" smtClean="0"/>
              <a:t>?</a:t>
            </a:r>
            <a:endParaRPr lang="nl-NL" sz="4000" b="1" baseline="30000" dirty="0"/>
          </a:p>
        </p:txBody>
      </p:sp>
      <p:sp>
        <p:nvSpPr>
          <p:cNvPr id="8" name="Rectangle 7"/>
          <p:cNvSpPr/>
          <p:nvPr/>
        </p:nvSpPr>
        <p:spPr>
          <a:xfrm>
            <a:off x="3587477" y="2054022"/>
            <a:ext cx="7984421" cy="2349361"/>
          </a:xfrm>
          <a:prstGeom prst="rect">
            <a:avLst/>
          </a:prstGeom>
        </p:spPr>
        <p:txBody>
          <a:bodyPr wrap="square">
            <a:spAutoFit/>
          </a:bodyPr>
          <a:lstStyle/>
          <a:p>
            <a:r>
              <a:rPr lang="nl-NL" sz="4000" baseline="30000" dirty="0">
                <a:solidFill>
                  <a:srgbClr val="73BE1E"/>
                </a:solidFill>
              </a:rPr>
              <a:t>Import</a:t>
            </a:r>
            <a:r>
              <a:rPr lang="nl-NL" sz="4000" baseline="30000" dirty="0"/>
              <a:t> betekent dat de producten uit andere landen naar Nederland </a:t>
            </a:r>
            <a:r>
              <a:rPr lang="nl-NL" sz="4000" baseline="30000" dirty="0" smtClean="0"/>
              <a:t>komen en </a:t>
            </a:r>
            <a:r>
              <a:rPr lang="nl-NL" sz="4000" baseline="30000" dirty="0"/>
              <a:t>hier verkocht worden. </a:t>
            </a:r>
            <a:endParaRPr lang="nl-NL" sz="4000" baseline="30000" dirty="0" smtClean="0"/>
          </a:p>
          <a:p>
            <a:r>
              <a:rPr lang="nl-NL" sz="4000" baseline="30000" dirty="0" smtClean="0">
                <a:solidFill>
                  <a:srgbClr val="73BE1E"/>
                </a:solidFill>
              </a:rPr>
              <a:t>Export</a:t>
            </a:r>
            <a:r>
              <a:rPr lang="nl-NL" sz="4000" baseline="30000" dirty="0" smtClean="0"/>
              <a:t> </a:t>
            </a:r>
            <a:r>
              <a:rPr lang="nl-NL" sz="4000" baseline="30000" dirty="0"/>
              <a:t>betekent dat producten vanuit Nederland </a:t>
            </a:r>
            <a:r>
              <a:rPr lang="nl-NL" sz="4000" baseline="30000" dirty="0" smtClean="0"/>
              <a:t>naar het buitenland gaan en daar verkocht worden. </a:t>
            </a:r>
          </a:p>
          <a:p>
            <a:endParaRPr lang="nl-NL" sz="4000" dirty="0"/>
          </a:p>
        </p:txBody>
      </p:sp>
      <p:pic>
        <p:nvPicPr>
          <p:cNvPr id="28" name="Picture 2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71568" y="6455431"/>
            <a:ext cx="1880839" cy="294533"/>
          </a:xfrm>
          <a:prstGeom prst="rect">
            <a:avLst/>
          </a:prstGeom>
        </p:spPr>
      </p:pic>
      <p:sp>
        <p:nvSpPr>
          <p:cNvPr id="36" name="Rectangle 35">
            <a:hlinkClick r:id="rId13"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168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Content Placeholder 3"/>
          <p:cNvSpPr txBox="1">
            <a:spLocks/>
          </p:cNvSpPr>
          <p:nvPr/>
        </p:nvSpPr>
        <p:spPr>
          <a:xfrm>
            <a:off x="0" y="5533705"/>
            <a:ext cx="5979695" cy="42473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smtClean="0">
                <a:solidFill>
                  <a:schemeClr val="bg1"/>
                </a:solidFill>
              </a:rPr>
              <a:t>Tip: bekijk </a:t>
            </a:r>
            <a:r>
              <a:rPr lang="nl-NL" sz="2400" dirty="0">
                <a:solidFill>
                  <a:schemeClr val="bg1"/>
                </a:solidFill>
                <a:hlinkClick r:id="rId4"/>
              </a:rPr>
              <a:t>dit filmpje </a:t>
            </a:r>
            <a:r>
              <a:rPr lang="nl-NL" sz="2400" dirty="0">
                <a:solidFill>
                  <a:schemeClr val="bg1"/>
                </a:solidFill>
              </a:rPr>
              <a:t>over tuinbouw in </a:t>
            </a:r>
            <a:r>
              <a:rPr lang="nl-NL" sz="2400" dirty="0" smtClean="0">
                <a:solidFill>
                  <a:schemeClr val="bg1"/>
                </a:solidFill>
              </a:rPr>
              <a:t>Spanje</a:t>
            </a:r>
            <a:endParaRPr lang="en-US" sz="2250" dirty="0" smtClean="0">
              <a:solidFill>
                <a:schemeClr val="bg1"/>
              </a:solidFill>
            </a:endParaRPr>
          </a:p>
        </p:txBody>
      </p:sp>
      <p:sp>
        <p:nvSpPr>
          <p:cNvPr id="24" name="Arc 23"/>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Arc 24"/>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28" name="Content Placeholder 3"/>
          <p:cNvPicPr>
            <a:picLocks noChangeAspect="1"/>
          </p:cNvPicPr>
          <p:nvPr/>
        </p:nvPicPr>
        <p:blipFill rotWithShape="1">
          <a:blip r:embed="rId6">
            <a:extLst>
              <a:ext uri="{28A0092B-C50C-407E-A947-70E740481C1C}">
                <a14:useLocalDpi xmlns:a14="http://schemas.microsoft.com/office/drawing/2010/main" val="0"/>
              </a:ext>
            </a:extLst>
          </a:blip>
          <a:srcRect l="32859" t="127" r="10675"/>
          <a:stretch/>
        </p:blipFill>
        <p:spPr>
          <a:xfrm>
            <a:off x="1698594" y="6309360"/>
            <a:ext cx="3777767" cy="548640"/>
          </a:xfrm>
          <a:prstGeom prst="rect">
            <a:avLst/>
          </a:prstGeom>
          <a:effectLst>
            <a:outerShdw blurRad="50800" dist="38100" dir="16200000" rotWithShape="0">
              <a:prstClr val="black">
                <a:alpha val="40000"/>
              </a:prstClr>
            </a:outerShdw>
          </a:effectLst>
        </p:spPr>
      </p:pic>
      <p:sp>
        <p:nvSpPr>
          <p:cNvPr id="29" name="Arc 2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0" name="Arc 29"/>
          <p:cNvSpPr/>
          <p:nvPr/>
        </p:nvSpPr>
        <p:spPr>
          <a:xfrm rot="2891010">
            <a:off x="3938198"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1" name="Arc 30"/>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33" name="Picture 2" descr="http://pebble-pillows.com/src/img/product/NLPPW-10/willow_log_pillow_0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1406492" y="6285302"/>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42912" y="6387123"/>
            <a:ext cx="12065241" cy="392415"/>
          </a:xfrm>
          <a:prstGeom prst="rect">
            <a:avLst/>
          </a:prstGeom>
          <a:noFill/>
        </p:spPr>
        <p:txBody>
          <a:bodyPr wrap="square" rtlCol="0">
            <a:spAutoFit/>
          </a:bodyPr>
          <a:lstStyle/>
          <a:p>
            <a:r>
              <a:rPr lang="en-US" sz="1950" b="1" dirty="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SPAANSE TOMAAT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9"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35" name="Rectangle 34">
            <a:hlinkClick r:id="rId10" action="ppaction://hlinksldjump"/>
          </p:cNvPr>
          <p:cNvSpPr/>
          <p:nvPr/>
        </p:nvSpPr>
        <p:spPr>
          <a:xfrm>
            <a:off x="1834430" y="6332865"/>
            <a:ext cx="286974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1" action="ppaction://hlinksldjump"/>
          </p:cNvPr>
          <p:cNvSpPr/>
          <p:nvPr/>
        </p:nvSpPr>
        <p:spPr>
          <a:xfrm>
            <a:off x="4743288" y="6354384"/>
            <a:ext cx="273663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hlinkClick r:id="rId12"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7" name="Picture 46"/>
          <p:cNvPicPr>
            <a:picLocks noChangeAspect="1"/>
          </p:cNvPicPr>
          <p:nvPr/>
        </p:nvPicPr>
        <p:blipFill rotWithShape="1">
          <a:blip r:embed="rId13">
            <a:extLst>
              <a:ext uri="{28A0092B-C50C-407E-A947-70E740481C1C}">
                <a14:useLocalDpi xmlns:a14="http://schemas.microsoft.com/office/drawing/2010/main" val="0"/>
              </a:ext>
            </a:extLst>
          </a:blip>
          <a:srcRect t="-2" b="19361"/>
          <a:stretch/>
        </p:blipFill>
        <p:spPr>
          <a:xfrm rot="21320185">
            <a:off x="304977" y="1150463"/>
            <a:ext cx="4686898" cy="2416483"/>
          </a:xfrm>
          <a:prstGeom prst="rect">
            <a:avLst/>
          </a:prstGeom>
          <a:effectLst>
            <a:outerShdw blurRad="50800" dist="38100" dir="2700000" algn="tl" rotWithShape="0">
              <a:prstClr val="black">
                <a:alpha val="40000"/>
              </a:prstClr>
            </a:outerShdw>
          </a:effectLst>
        </p:spPr>
      </p:pic>
      <p:sp>
        <p:nvSpPr>
          <p:cNvPr id="48" name="TextBox 47"/>
          <p:cNvSpPr txBox="1"/>
          <p:nvPr/>
        </p:nvSpPr>
        <p:spPr>
          <a:xfrm rot="21339429">
            <a:off x="706753" y="2054648"/>
            <a:ext cx="4178121" cy="1261884"/>
          </a:xfrm>
          <a:prstGeom prst="rect">
            <a:avLst/>
          </a:prstGeom>
          <a:noFill/>
        </p:spPr>
        <p:txBody>
          <a:bodyPr wrap="square" rtlCol="0">
            <a:spAutoFit/>
          </a:bodyPr>
          <a:lstStyle/>
          <a:p>
            <a:r>
              <a:rPr lang="en-US" sz="2200" b="1" dirty="0" err="1" smtClean="0"/>
              <a:t>Opdracht</a:t>
            </a:r>
            <a:r>
              <a:rPr lang="en-US" sz="2200" b="1" dirty="0" smtClean="0"/>
              <a:t> 2: </a:t>
            </a:r>
            <a:r>
              <a:rPr lang="nl-NL" sz="2200" b="1" dirty="0" smtClean="0"/>
              <a:t>Noem </a:t>
            </a:r>
            <a:r>
              <a:rPr lang="nl-NL" sz="2200" b="1" dirty="0"/>
              <a:t>3 dingen die bij het telen van tomaten </a:t>
            </a:r>
            <a:r>
              <a:rPr lang="nl-NL" sz="2200" b="1" dirty="0" smtClean="0"/>
              <a:t>in Spanje </a:t>
            </a:r>
            <a:r>
              <a:rPr lang="nl-NL" sz="2200" b="1" dirty="0"/>
              <a:t>anders zijn dan in </a:t>
            </a:r>
            <a:r>
              <a:rPr lang="nl-NL" sz="2200" b="1" dirty="0" smtClean="0"/>
              <a:t>Nederland</a:t>
            </a:r>
            <a:r>
              <a:rPr lang="en-US" sz="2200" b="1" dirty="0"/>
              <a:t>.</a:t>
            </a:r>
            <a:r>
              <a:rPr lang="en-US" sz="2200" b="1" dirty="0" smtClean="0"/>
              <a:t> </a:t>
            </a:r>
            <a:br>
              <a:rPr lang="en-US" sz="2200" b="1" dirty="0" smtClean="0"/>
            </a:br>
            <a:r>
              <a:rPr lang="en-US" sz="1000" b="1" dirty="0" smtClean="0"/>
              <a:t> </a:t>
            </a:r>
            <a:endParaRPr lang="en-US" sz="2200" b="1" dirty="0" smtClean="0"/>
          </a:p>
        </p:txBody>
      </p:sp>
      <p:pic>
        <p:nvPicPr>
          <p:cNvPr id="49" name="Picture 4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02986" y="6442843"/>
            <a:ext cx="1880839" cy="294533"/>
          </a:xfrm>
          <a:prstGeom prst="rect">
            <a:avLst/>
          </a:prstGeom>
        </p:spPr>
      </p:pic>
      <p:pic>
        <p:nvPicPr>
          <p:cNvPr id="4" name="Picture 3">
            <a:hlinkClick r:id="rId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86185" y="1188093"/>
            <a:ext cx="6453812" cy="3837947"/>
          </a:xfrm>
          <a:prstGeom prst="rect">
            <a:avLst/>
          </a:prstGeom>
          <a:ln w="57150">
            <a:solidFill>
              <a:schemeClr val="bg1"/>
            </a:solidFill>
          </a:ln>
          <a:effectLst>
            <a:outerShdw blurRad="50800" dist="38100" dir="2700000" algn="tl" rotWithShape="0">
              <a:prstClr val="black">
                <a:alpha val="40000"/>
              </a:prstClr>
            </a:outerShdw>
          </a:effectLst>
        </p:spPr>
      </p:pic>
      <p:sp>
        <p:nvSpPr>
          <p:cNvPr id="50" name="Rectangle 49">
            <a:hlinkClick r:id="rId16" action="ppaction://hlinksldjump"/>
          </p:cNvPr>
          <p:cNvSpPr/>
          <p:nvPr/>
        </p:nvSpPr>
        <p:spPr>
          <a:xfrm>
            <a:off x="7541204" y="6334254"/>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49835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txBox="1">
            <a:spLocks/>
          </p:cNvSpPr>
          <p:nvPr/>
        </p:nvSpPr>
        <p:spPr>
          <a:xfrm>
            <a:off x="1592300" y="2747082"/>
            <a:ext cx="10578450" cy="232576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4000" b="1" dirty="0" smtClean="0">
                <a:solidFill>
                  <a:schemeClr val="bg1"/>
                </a:solidFill>
              </a:rPr>
              <a:t>Goed zo! </a:t>
            </a:r>
            <a:endParaRPr lang="nl-NL" sz="4000" b="1" dirty="0">
              <a:solidFill>
                <a:schemeClr val="bg1"/>
              </a:solidFill>
            </a:endParaRPr>
          </a:p>
          <a:p>
            <a:pPr marL="0" indent="0">
              <a:buNone/>
            </a:pPr>
            <a:r>
              <a:rPr lang="nl-NL" b="1" dirty="0" smtClean="0">
                <a:solidFill>
                  <a:schemeClr val="bg1"/>
                </a:solidFill>
              </a:rPr>
              <a:t>Je </a:t>
            </a:r>
            <a:r>
              <a:rPr lang="nl-NL" b="1" dirty="0">
                <a:solidFill>
                  <a:schemeClr val="bg1"/>
                </a:solidFill>
              </a:rPr>
              <a:t>weet nu</a:t>
            </a:r>
            <a:r>
              <a:rPr lang="nl-NL" b="1" dirty="0" smtClean="0">
                <a:solidFill>
                  <a:schemeClr val="bg1"/>
                </a:solidFill>
              </a:rPr>
              <a:t>:</a:t>
            </a:r>
            <a:r>
              <a:rPr lang="nl-NL" b="1" dirty="0">
                <a:solidFill>
                  <a:schemeClr val="bg1"/>
                </a:solidFill>
              </a:rPr>
              <a:t/>
            </a:r>
            <a:br>
              <a:rPr lang="nl-NL" b="1" dirty="0">
                <a:solidFill>
                  <a:schemeClr val="bg1"/>
                </a:solidFill>
              </a:rPr>
            </a:br>
            <a:r>
              <a:rPr lang="nl-NL" b="1" dirty="0">
                <a:solidFill>
                  <a:schemeClr val="bg1"/>
                </a:solidFill>
              </a:rPr>
              <a:t>&gt; wat import en export is</a:t>
            </a:r>
            <a:br>
              <a:rPr lang="nl-NL" b="1" dirty="0">
                <a:solidFill>
                  <a:schemeClr val="bg1"/>
                </a:solidFill>
              </a:rPr>
            </a:br>
            <a:r>
              <a:rPr lang="nl-NL" b="1" dirty="0">
                <a:solidFill>
                  <a:schemeClr val="bg1"/>
                </a:solidFill>
              </a:rPr>
              <a:t>&gt; waarom we in Nederland kassen nodig hebben</a:t>
            </a:r>
            <a:br>
              <a:rPr lang="nl-NL" b="1" dirty="0">
                <a:solidFill>
                  <a:schemeClr val="bg1"/>
                </a:solidFill>
              </a:rPr>
            </a:br>
            <a:r>
              <a:rPr lang="nl-NL" b="1" dirty="0">
                <a:solidFill>
                  <a:schemeClr val="bg1"/>
                </a:solidFill>
              </a:rPr>
              <a:t>&gt; de verschillen tussen landbouw </a:t>
            </a:r>
            <a:r>
              <a:rPr lang="nl-NL" b="1" dirty="0" smtClean="0">
                <a:solidFill>
                  <a:schemeClr val="bg1"/>
                </a:solidFill>
              </a:rPr>
              <a:t>in Nederland </a:t>
            </a:r>
            <a:r>
              <a:rPr lang="nl-NL" b="1" dirty="0">
                <a:solidFill>
                  <a:schemeClr val="bg1"/>
                </a:solidFill>
              </a:rPr>
              <a:t>en landbouw in </a:t>
            </a:r>
            <a:r>
              <a:rPr lang="nl-NL" b="1" dirty="0" smtClean="0">
                <a:solidFill>
                  <a:schemeClr val="bg1"/>
                </a:solidFill>
              </a:rPr>
              <a:t>Spanje</a:t>
            </a:r>
            <a:endParaRPr lang="en-US" dirty="0" smtClean="0">
              <a:solidFill>
                <a:schemeClr val="bg1"/>
              </a:solidFill>
            </a:endParaRPr>
          </a:p>
        </p:txBody>
      </p:sp>
      <p:sp>
        <p:nvSpPr>
          <p:cNvPr id="24" name="Arc 23"/>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 name="Arc 24"/>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28"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32859" t="127" r="10675"/>
          <a:stretch/>
        </p:blipFill>
        <p:spPr>
          <a:xfrm>
            <a:off x="1698594" y="6309360"/>
            <a:ext cx="3777767" cy="548640"/>
          </a:xfrm>
          <a:prstGeom prst="rect">
            <a:avLst/>
          </a:prstGeom>
          <a:effectLst>
            <a:outerShdw blurRad="50800" dist="38100" dir="16200000" rotWithShape="0">
              <a:prstClr val="black">
                <a:alpha val="40000"/>
              </a:prstClr>
            </a:outerShdw>
          </a:effectLst>
        </p:spPr>
      </p:pic>
      <p:sp>
        <p:nvSpPr>
          <p:cNvPr id="29" name="Arc 28"/>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0" name="Arc 29"/>
          <p:cNvSpPr/>
          <p:nvPr/>
        </p:nvSpPr>
        <p:spPr>
          <a:xfrm rot="2891010">
            <a:off x="3938198"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1" name="Arc 30"/>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33" name="Picture 2" descr="http://pebble-pillows.com/src/img/product/NLPPW-10/willow_log_pillow_0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1406492" y="6285302"/>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42912" y="6387123"/>
            <a:ext cx="12065241" cy="392415"/>
          </a:xfrm>
          <a:prstGeom prst="rect">
            <a:avLst/>
          </a:prstGeom>
          <a:noFill/>
        </p:spPr>
        <p:txBody>
          <a:bodyPr wrap="square" rtlCol="0">
            <a:spAutoFit/>
          </a:bodyPr>
          <a:lstStyle/>
          <a:p>
            <a:r>
              <a:rPr lang="en-US" sz="1950" b="1" dirty="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SPAANSE TOMAAT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8"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35" name="Rectangle 34">
            <a:hlinkClick r:id="rId9" action="ppaction://hlinksldjump"/>
          </p:cNvPr>
          <p:cNvSpPr/>
          <p:nvPr/>
        </p:nvSpPr>
        <p:spPr>
          <a:xfrm>
            <a:off x="1834430" y="6332865"/>
            <a:ext cx="286974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tangle 43">
            <a:hlinkClick r:id="rId10" action="ppaction://hlinksldjump"/>
          </p:cNvPr>
          <p:cNvSpPr/>
          <p:nvPr/>
        </p:nvSpPr>
        <p:spPr>
          <a:xfrm>
            <a:off x="4743288" y="6354384"/>
            <a:ext cx="2736630"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tangle 45">
            <a:hlinkClick r:id="rId11"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Picture 1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235312" y="6457582"/>
            <a:ext cx="1880839" cy="294533"/>
          </a:xfrm>
          <a:prstGeom prst="rect">
            <a:avLst/>
          </a:prstGeom>
        </p:spPr>
      </p:pic>
      <p:sp>
        <p:nvSpPr>
          <p:cNvPr id="20" name="Rectangle 19">
            <a:hlinkClick r:id="rId13"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93302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Arc 15"/>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Arc 16"/>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2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32859" t="127" r="10675"/>
          <a:stretch/>
        </p:blipFill>
        <p:spPr>
          <a:xfrm>
            <a:off x="4843110" y="6309360"/>
            <a:ext cx="772519" cy="548640"/>
          </a:xfrm>
          <a:prstGeom prst="rect">
            <a:avLst/>
          </a:prstGeom>
          <a:effectLst>
            <a:outerShdw blurRad="50800" dist="38100" dir="16200000" rotWithShape="0">
              <a:prstClr val="black">
                <a:alpha val="40000"/>
              </a:prstClr>
            </a:outerShdw>
          </a:effectLst>
        </p:spPr>
      </p:pic>
      <p:sp>
        <p:nvSpPr>
          <p:cNvPr id="22" name="Arc 2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Arc 23"/>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5" name="Picture 2" descr="http://pebble-pillows.com/src/img/product/NLPPW-10/willow_log_pillow_0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4688875" y="6250585"/>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070763" y="6393263"/>
            <a:ext cx="7437389" cy="392415"/>
          </a:xfrm>
          <a:prstGeom prst="rect">
            <a:avLst/>
          </a:prstGeom>
          <a:noFill/>
        </p:spPr>
        <p:txBody>
          <a:bodyPr wrap="square" rtlCol="0">
            <a:spAutoFit/>
          </a:bodyPr>
          <a:lstStyle/>
          <a:p>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7"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34" name="Rectangle 33">
            <a:hlinkClick r:id="rId8" action="ppaction://hlinksldjump"/>
          </p:cNvPr>
          <p:cNvSpPr/>
          <p:nvPr/>
        </p:nvSpPr>
        <p:spPr>
          <a:xfrm>
            <a:off x="4933830" y="6322221"/>
            <a:ext cx="2646427"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rId9"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085" y="1044623"/>
            <a:ext cx="4248808" cy="5640293"/>
          </a:xfrm>
          <a:prstGeom prst="rect">
            <a:avLst/>
          </a:prstGeom>
          <a:ln w="19050">
            <a:solidFill>
              <a:schemeClr val="bg1"/>
            </a:solidFill>
          </a:ln>
          <a:effectLst>
            <a:outerShdw blurRad="50800" dist="38100" dir="2700000" algn="tl" rotWithShape="0">
              <a:prstClr val="black">
                <a:alpha val="40000"/>
              </a:prstClr>
            </a:outerShdw>
          </a:effectLst>
        </p:spPr>
      </p:pic>
      <p:pic>
        <p:nvPicPr>
          <p:cNvPr id="37" name="Picture 3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3" name="Rectangle 2"/>
          <p:cNvSpPr/>
          <p:nvPr/>
        </p:nvSpPr>
        <p:spPr>
          <a:xfrm>
            <a:off x="5070762" y="940707"/>
            <a:ext cx="7121237" cy="1569660"/>
          </a:xfrm>
          <a:prstGeom prst="rect">
            <a:avLst/>
          </a:prstGeom>
        </p:spPr>
        <p:txBody>
          <a:bodyPr wrap="square">
            <a:spAutoFit/>
          </a:bodyPr>
          <a:lstStyle/>
          <a:p>
            <a:r>
              <a:rPr lang="nl-NL" sz="2400" b="1" dirty="0">
                <a:solidFill>
                  <a:srgbClr val="7FC241"/>
                </a:solidFill>
              </a:rPr>
              <a:t>Wist je dat... </a:t>
            </a:r>
            <a:r>
              <a:rPr lang="nl-NL" sz="2400" b="1" dirty="0" smtClean="0">
                <a:solidFill>
                  <a:srgbClr val="7FC241"/>
                </a:solidFill>
              </a:rPr>
              <a:t>bijen </a:t>
            </a:r>
            <a:r>
              <a:rPr lang="nl-NL" sz="2400" b="1" dirty="0">
                <a:solidFill>
                  <a:srgbClr val="7FC241"/>
                </a:solidFill>
              </a:rPr>
              <a:t>70 procent van ons groente en </a:t>
            </a:r>
            <a:r>
              <a:rPr lang="nl-NL" sz="2400" b="1" dirty="0" smtClean="0">
                <a:solidFill>
                  <a:srgbClr val="7FC241"/>
                </a:solidFill>
              </a:rPr>
              <a:t>fruit bestuiven. </a:t>
            </a:r>
            <a:r>
              <a:rPr lang="nl-NL" sz="2400" b="1" dirty="0">
                <a:solidFill>
                  <a:srgbClr val="7FC241"/>
                </a:solidFill>
              </a:rPr>
              <a:t>Dankzij de bij hebben we ongeveer 4 </a:t>
            </a:r>
            <a:r>
              <a:rPr lang="nl-NL" sz="2400" b="1" dirty="0" smtClean="0">
                <a:solidFill>
                  <a:srgbClr val="7FC241"/>
                </a:solidFill>
              </a:rPr>
              <a:t>duizend groenterassen </a:t>
            </a:r>
            <a:r>
              <a:rPr lang="nl-NL" sz="2400" b="1" dirty="0">
                <a:solidFill>
                  <a:srgbClr val="7FC241"/>
                </a:solidFill>
              </a:rPr>
              <a:t>in Europa.</a:t>
            </a:r>
            <a:r>
              <a:rPr lang="nl-NL" sz="2400" dirty="0">
                <a:solidFill>
                  <a:srgbClr val="7FC241"/>
                </a:solidFill>
                <a:latin typeface="AintNothingFancy" panose="02000000000000000000" pitchFamily="2" charset="0"/>
              </a:rPr>
              <a:t/>
            </a:r>
            <a:br>
              <a:rPr lang="nl-NL" sz="2400" dirty="0">
                <a:solidFill>
                  <a:srgbClr val="7FC241"/>
                </a:solidFill>
                <a:latin typeface="AintNothingFancy" panose="02000000000000000000" pitchFamily="2" charset="0"/>
              </a:rPr>
            </a:br>
            <a:endParaRPr lang="nl-NL" sz="2400" dirty="0"/>
          </a:p>
        </p:txBody>
      </p:sp>
      <p:pic>
        <p:nvPicPr>
          <p:cNvPr id="38" name="Picture 37"/>
          <p:cNvPicPr>
            <a:picLocks noChangeAspect="1"/>
          </p:cNvPicPr>
          <p:nvPr/>
        </p:nvPicPr>
        <p:blipFill rotWithShape="1">
          <a:blip r:embed="rId12">
            <a:extLst>
              <a:ext uri="{28A0092B-C50C-407E-A947-70E740481C1C}">
                <a14:useLocalDpi xmlns:a14="http://schemas.microsoft.com/office/drawing/2010/main" val="0"/>
              </a:ext>
            </a:extLst>
          </a:blip>
          <a:srcRect t="-3" b="-4122"/>
          <a:stretch/>
        </p:blipFill>
        <p:spPr>
          <a:xfrm rot="21320185">
            <a:off x="5396881" y="2173031"/>
            <a:ext cx="6061411" cy="3949009"/>
          </a:xfrm>
          <a:prstGeom prst="rect">
            <a:avLst/>
          </a:prstGeom>
          <a:effectLst>
            <a:outerShdw blurRad="50800" dist="38100" dir="2700000" algn="tl" rotWithShape="0">
              <a:prstClr val="black">
                <a:alpha val="40000"/>
              </a:prstClr>
            </a:outerShdw>
          </a:effectLst>
        </p:spPr>
      </p:pic>
      <p:sp>
        <p:nvSpPr>
          <p:cNvPr id="39" name="TextBox 38"/>
          <p:cNvSpPr txBox="1"/>
          <p:nvPr/>
        </p:nvSpPr>
        <p:spPr>
          <a:xfrm rot="21339429">
            <a:off x="5987277" y="3363979"/>
            <a:ext cx="5288207" cy="2985433"/>
          </a:xfrm>
          <a:prstGeom prst="rect">
            <a:avLst/>
          </a:prstGeom>
          <a:noFill/>
        </p:spPr>
        <p:txBody>
          <a:bodyPr wrap="square" rtlCol="0">
            <a:spAutoFit/>
          </a:bodyPr>
          <a:lstStyle/>
          <a:p>
            <a:r>
              <a:rPr lang="en-US" sz="2200" b="1" dirty="0" err="1"/>
              <a:t>Opdracht</a:t>
            </a:r>
            <a:r>
              <a:rPr lang="en-US" sz="2200" b="1" dirty="0"/>
              <a:t> 3: </a:t>
            </a:r>
            <a:r>
              <a:rPr lang="en-US" sz="2200" b="1" dirty="0" smtClean="0"/>
              <a:t>s</a:t>
            </a:r>
            <a:r>
              <a:rPr lang="nl-NL" sz="2200" b="1" dirty="0" smtClean="0">
                <a:solidFill>
                  <a:srgbClr val="231F20"/>
                </a:solidFill>
              </a:rPr>
              <a:t>tel </a:t>
            </a:r>
            <a:r>
              <a:rPr lang="nl-NL" sz="2200" b="1" dirty="0">
                <a:solidFill>
                  <a:srgbClr val="231F20"/>
                </a:solidFill>
              </a:rPr>
              <a:t>je </a:t>
            </a:r>
            <a:r>
              <a:rPr lang="nl-NL" sz="2200" b="1" dirty="0" smtClean="0">
                <a:solidFill>
                  <a:srgbClr val="231F20"/>
                </a:solidFill>
              </a:rPr>
              <a:t>voor, </a:t>
            </a:r>
            <a:r>
              <a:rPr lang="nl-NL" sz="2200" b="1" dirty="0">
                <a:solidFill>
                  <a:srgbClr val="231F20"/>
                </a:solidFill>
              </a:rPr>
              <a:t>in Spanje gaat het heel slecht met de bijen en kunnen de boeren weinig oogsten. Maar in Nederland gaat het juist heel erg goed met de bijen. </a:t>
            </a:r>
            <a:endParaRPr lang="nl-NL" sz="2200" b="1" dirty="0" smtClean="0">
              <a:solidFill>
                <a:srgbClr val="231F20"/>
              </a:solidFill>
            </a:endParaRPr>
          </a:p>
          <a:p>
            <a:endParaRPr lang="nl-NL" sz="2200" b="1" dirty="0" smtClean="0">
              <a:solidFill>
                <a:srgbClr val="231F20"/>
              </a:solidFill>
            </a:endParaRPr>
          </a:p>
          <a:p>
            <a:r>
              <a:rPr lang="nl-NL" sz="2200" b="1" dirty="0" smtClean="0">
                <a:solidFill>
                  <a:srgbClr val="231F20"/>
                </a:solidFill>
              </a:rPr>
              <a:t>Wat </a:t>
            </a:r>
            <a:r>
              <a:rPr lang="nl-NL" sz="2200" b="1" dirty="0">
                <a:solidFill>
                  <a:srgbClr val="231F20"/>
                </a:solidFill>
              </a:rPr>
              <a:t>zie </a:t>
            </a:r>
            <a:r>
              <a:rPr lang="nl-NL" sz="2200" b="1" dirty="0" smtClean="0">
                <a:solidFill>
                  <a:srgbClr val="231F20"/>
                </a:solidFill>
              </a:rPr>
              <a:t>dan in </a:t>
            </a:r>
            <a:r>
              <a:rPr lang="nl-NL" sz="2200" b="1" dirty="0">
                <a:solidFill>
                  <a:srgbClr val="231F20"/>
                </a:solidFill>
              </a:rPr>
              <a:t>Spanje in de supermarkt?</a:t>
            </a:r>
            <a:r>
              <a:rPr lang="nl-NL" sz="2800" dirty="0">
                <a:solidFill>
                  <a:srgbClr val="231F20"/>
                </a:solidFill>
              </a:rPr>
              <a:t/>
            </a:r>
            <a:br>
              <a:rPr lang="nl-NL" sz="2800" dirty="0">
                <a:solidFill>
                  <a:srgbClr val="231F20"/>
                </a:solidFill>
              </a:rPr>
            </a:br>
            <a:r>
              <a:rPr lang="en-US" sz="2800" b="1" dirty="0" smtClean="0"/>
              <a:t> </a:t>
            </a:r>
            <a:br>
              <a:rPr lang="en-US" sz="2800" b="1" dirty="0" smtClean="0"/>
            </a:br>
            <a:r>
              <a:rPr lang="en-US" sz="2800" b="1" dirty="0" smtClean="0"/>
              <a:t> </a:t>
            </a:r>
          </a:p>
        </p:txBody>
      </p:sp>
      <p:sp>
        <p:nvSpPr>
          <p:cNvPr id="40" name="Title 1"/>
          <p:cNvSpPr txBox="1">
            <a:spLocks/>
          </p:cNvSpPr>
          <p:nvPr/>
        </p:nvSpPr>
        <p:spPr>
          <a:xfrm>
            <a:off x="0" y="103897"/>
            <a:ext cx="4743288" cy="787470"/>
          </a:xfrm>
          <a:prstGeom prst="rect">
            <a:avLst/>
          </a:prstGeom>
          <a:blipFill dpi="0" rotWithShape="1">
            <a:blip r:embed="rId13" cstate="screen">
              <a:extLst>
                <a:ext uri="{28A0092B-C50C-407E-A947-70E740481C1C}">
                  <a14:useLocalDpi xmlns:a14="http://schemas.microsoft.com/office/drawing/2010/main"/>
                </a:ext>
              </a:extLst>
            </a:blip>
            <a:srcRect/>
            <a:tile tx="0" ty="0" sx="100000" sy="100000" flip="none" algn="tl"/>
          </a:blip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2</a:t>
            </a:r>
            <a:r>
              <a:rPr lang="en-US" sz="4000" b="1" dirty="0" smtClean="0">
                <a:solidFill>
                  <a:schemeClr val="bg1"/>
                </a:solidFill>
                <a:latin typeface="+mn-lt"/>
              </a:rPr>
              <a:t>. WERELDS FRUIT</a:t>
            </a:r>
            <a:endParaRPr lang="nl-NL" sz="4000" b="1" dirty="0">
              <a:solidFill>
                <a:schemeClr val="bg1"/>
              </a:solidFill>
              <a:latin typeface="+mn-lt"/>
            </a:endParaRPr>
          </a:p>
        </p:txBody>
      </p:sp>
      <p:sp>
        <p:nvSpPr>
          <p:cNvPr id="41" name="Rectangle 40">
            <a:hlinkClick r:id="rId14"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185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Arc 15"/>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Arc 16"/>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2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32859" t="127" r="10675"/>
          <a:stretch/>
        </p:blipFill>
        <p:spPr>
          <a:xfrm>
            <a:off x="4843110" y="6309360"/>
            <a:ext cx="772519" cy="548640"/>
          </a:xfrm>
          <a:prstGeom prst="rect">
            <a:avLst/>
          </a:prstGeom>
          <a:effectLst>
            <a:outerShdw blurRad="50800" dist="38100" dir="16200000" rotWithShape="0">
              <a:prstClr val="black">
                <a:alpha val="40000"/>
              </a:prstClr>
            </a:outerShdw>
          </a:effectLst>
        </p:spPr>
      </p:pic>
      <p:sp>
        <p:nvSpPr>
          <p:cNvPr id="22" name="Arc 2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Arc 23"/>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5" name="Picture 2" descr="http://pebble-pillows.com/src/img/product/NLPPW-10/willow_log_pillow_0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4688875" y="6250585"/>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070763" y="6393263"/>
            <a:ext cx="7437389" cy="392415"/>
          </a:xfrm>
          <a:prstGeom prst="rect">
            <a:avLst/>
          </a:prstGeom>
          <a:noFill/>
        </p:spPr>
        <p:txBody>
          <a:bodyPr wrap="square" rtlCol="0">
            <a:spAutoFit/>
          </a:bodyPr>
          <a:lstStyle/>
          <a:p>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7"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34" name="Rectangle 33">
            <a:hlinkClick r:id="rId8" action="ppaction://hlinksldjump"/>
          </p:cNvPr>
          <p:cNvSpPr/>
          <p:nvPr/>
        </p:nvSpPr>
        <p:spPr>
          <a:xfrm>
            <a:off x="4933830" y="6322221"/>
            <a:ext cx="2646427"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rId9"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1174" y="610292"/>
            <a:ext cx="4248808" cy="5640293"/>
          </a:xfrm>
          <a:prstGeom prst="rect">
            <a:avLst/>
          </a:prstGeom>
          <a:ln w="19050">
            <a:solidFill>
              <a:schemeClr val="bg1"/>
            </a:solidFill>
          </a:ln>
          <a:effectLst>
            <a:outerShdw blurRad="50800" dist="38100" dir="2700000" algn="tl" rotWithShape="0">
              <a:prstClr val="black">
                <a:alpha val="40000"/>
              </a:prstClr>
            </a:outerShdw>
          </a:effectLst>
        </p:spPr>
      </p:pic>
      <p:pic>
        <p:nvPicPr>
          <p:cNvPr id="37" name="Picture 3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4" name="Rectangle 3"/>
          <p:cNvSpPr/>
          <p:nvPr/>
        </p:nvSpPr>
        <p:spPr>
          <a:xfrm>
            <a:off x="6927676" y="572490"/>
            <a:ext cx="5323218" cy="1477328"/>
          </a:xfrm>
          <a:prstGeom prst="rect">
            <a:avLst/>
          </a:prstGeom>
        </p:spPr>
        <p:txBody>
          <a:bodyPr wrap="square">
            <a:spAutoFit/>
          </a:bodyPr>
          <a:lstStyle/>
          <a:p>
            <a:r>
              <a:rPr lang="nl-NL" sz="2400" dirty="0">
                <a:solidFill>
                  <a:srgbClr val="5BBE1E"/>
                </a:solidFill>
              </a:rPr>
              <a:t>Economie</a:t>
            </a:r>
            <a:r>
              <a:rPr lang="nl-NL" sz="2400" dirty="0"/>
              <a:t> is het geld dat een land binnen komt en het </a:t>
            </a:r>
            <a:r>
              <a:rPr lang="nl-NL" sz="2400" dirty="0" smtClean="0"/>
              <a:t>geld dat </a:t>
            </a:r>
            <a:r>
              <a:rPr lang="nl-NL" sz="2400" dirty="0"/>
              <a:t>wordt uitgegeven. Bijvoorbeeld door handel in </a:t>
            </a:r>
            <a:r>
              <a:rPr lang="nl-NL" sz="2400" dirty="0" smtClean="0"/>
              <a:t>producten.</a:t>
            </a:r>
            <a:r>
              <a:rPr lang="nl-NL" sz="2400" dirty="0"/>
              <a:t/>
            </a:r>
            <a:br>
              <a:rPr lang="nl-NL" sz="2400" dirty="0"/>
            </a:br>
            <a:endParaRPr lang="nl-NL" dirty="0"/>
          </a:p>
        </p:txBody>
      </p:sp>
      <p:pic>
        <p:nvPicPr>
          <p:cNvPr id="38" name="Picture 37"/>
          <p:cNvPicPr>
            <a:picLocks noChangeAspect="1"/>
          </p:cNvPicPr>
          <p:nvPr/>
        </p:nvPicPr>
        <p:blipFill rotWithShape="1">
          <a:blip r:embed="rId12">
            <a:extLst>
              <a:ext uri="{28A0092B-C50C-407E-A947-70E740481C1C}">
                <a14:useLocalDpi xmlns:a14="http://schemas.microsoft.com/office/drawing/2010/main" val="0"/>
              </a:ext>
            </a:extLst>
          </a:blip>
          <a:srcRect t="-3" b="-279"/>
          <a:stretch/>
        </p:blipFill>
        <p:spPr>
          <a:xfrm rot="21320185">
            <a:off x="5074226" y="2060916"/>
            <a:ext cx="7071026" cy="3741480"/>
          </a:xfrm>
          <a:prstGeom prst="rect">
            <a:avLst/>
          </a:prstGeom>
          <a:effectLst>
            <a:outerShdw blurRad="50800" dist="38100" dir="2700000" algn="tl" rotWithShape="0">
              <a:prstClr val="black">
                <a:alpha val="40000"/>
              </a:prstClr>
            </a:outerShdw>
          </a:effectLst>
        </p:spPr>
      </p:pic>
      <p:sp>
        <p:nvSpPr>
          <p:cNvPr id="39" name="TextBox 38"/>
          <p:cNvSpPr txBox="1"/>
          <p:nvPr/>
        </p:nvSpPr>
        <p:spPr>
          <a:xfrm rot="21339429">
            <a:off x="5810946" y="3238370"/>
            <a:ext cx="6350012" cy="2616101"/>
          </a:xfrm>
          <a:prstGeom prst="rect">
            <a:avLst/>
          </a:prstGeom>
          <a:noFill/>
        </p:spPr>
        <p:txBody>
          <a:bodyPr wrap="square" rtlCol="0">
            <a:spAutoFit/>
          </a:bodyPr>
          <a:lstStyle/>
          <a:p>
            <a:r>
              <a:rPr lang="nl-NL" sz="2200" b="1" dirty="0" smtClean="0">
                <a:solidFill>
                  <a:srgbClr val="231F20"/>
                </a:solidFill>
              </a:rPr>
              <a:t>Opdracht 4: Als het in Spanje slecht gaat met de bijen, wat gebeurt er dan met de economie van Spanje?</a:t>
            </a:r>
          </a:p>
          <a:p>
            <a:r>
              <a:rPr lang="nl-NL" sz="2200" b="1" dirty="0">
                <a:solidFill>
                  <a:srgbClr val="231F20"/>
                </a:solidFill>
              </a:rPr>
              <a:t/>
            </a:r>
            <a:br>
              <a:rPr lang="nl-NL" sz="2200" b="1" dirty="0">
                <a:solidFill>
                  <a:srgbClr val="231F20"/>
                </a:solidFill>
              </a:rPr>
            </a:br>
            <a:r>
              <a:rPr lang="nl-NL" sz="2200" b="1" dirty="0" smtClean="0">
                <a:solidFill>
                  <a:srgbClr val="231F20"/>
                </a:solidFill>
              </a:rPr>
              <a:t>Opdracht 5: Als het in Nederland goed gaat met de bijen, wat </a:t>
            </a:r>
            <a:r>
              <a:rPr lang="nl-NL" sz="2200" b="1" dirty="0">
                <a:solidFill>
                  <a:srgbClr val="231F20"/>
                </a:solidFill>
              </a:rPr>
              <a:t>zie je in de Nederlandse supermarkt?</a:t>
            </a:r>
            <a:r>
              <a:rPr lang="nl-NL" sz="2400" dirty="0">
                <a:solidFill>
                  <a:srgbClr val="231F20"/>
                </a:solidFill>
                <a:latin typeface="Georgia" panose="02040502050405020303" pitchFamily="18" charset="0"/>
              </a:rPr>
              <a:t/>
            </a:r>
            <a:br>
              <a:rPr lang="nl-NL" sz="2400" dirty="0">
                <a:solidFill>
                  <a:srgbClr val="231F20"/>
                </a:solidFill>
                <a:latin typeface="Georgia" panose="02040502050405020303" pitchFamily="18" charset="0"/>
              </a:rPr>
            </a:br>
            <a:r>
              <a:rPr lang="en-US" sz="2200" b="1" dirty="0" smtClean="0"/>
              <a:t> </a:t>
            </a:r>
            <a:br>
              <a:rPr lang="en-US" sz="2200" b="1" dirty="0" smtClean="0"/>
            </a:br>
            <a:r>
              <a:rPr lang="en-US" sz="1000" b="1" dirty="0" smtClean="0"/>
              <a:t> </a:t>
            </a:r>
            <a:endParaRPr lang="en-US" sz="2200" b="1" dirty="0" smtClean="0"/>
          </a:p>
        </p:txBody>
      </p:sp>
      <p:sp>
        <p:nvSpPr>
          <p:cNvPr id="5" name="TextBox 4"/>
          <p:cNvSpPr txBox="1"/>
          <p:nvPr/>
        </p:nvSpPr>
        <p:spPr>
          <a:xfrm>
            <a:off x="4688875" y="556654"/>
            <a:ext cx="2197140" cy="954107"/>
          </a:xfrm>
          <a:prstGeom prst="rect">
            <a:avLst/>
          </a:prstGeom>
          <a:noFill/>
        </p:spPr>
        <p:txBody>
          <a:bodyPr wrap="square" rtlCol="0">
            <a:spAutoFit/>
          </a:bodyPr>
          <a:lstStyle/>
          <a:p>
            <a:r>
              <a:rPr lang="en-US" sz="2800" b="1" dirty="0" smtClean="0"/>
              <a:t>Wat </a:t>
            </a:r>
            <a:r>
              <a:rPr lang="en-US" sz="2800" b="1" dirty="0" err="1" smtClean="0"/>
              <a:t>betekent</a:t>
            </a:r>
            <a:r>
              <a:rPr lang="en-US" sz="2800" b="1" dirty="0" smtClean="0"/>
              <a:t> </a:t>
            </a:r>
            <a:r>
              <a:rPr lang="en-US" sz="2800" b="1" dirty="0" err="1" smtClean="0">
                <a:solidFill>
                  <a:srgbClr val="5BBE1E"/>
                </a:solidFill>
              </a:rPr>
              <a:t>economie</a:t>
            </a:r>
            <a:r>
              <a:rPr lang="en-US" sz="2800" b="1" dirty="0" smtClean="0">
                <a:solidFill>
                  <a:srgbClr val="5BBE1E"/>
                </a:solidFill>
              </a:rPr>
              <a:t>?</a:t>
            </a:r>
            <a:endParaRPr lang="nl-NL" sz="2800" b="1" dirty="0">
              <a:solidFill>
                <a:srgbClr val="5BBE1E"/>
              </a:solidFill>
            </a:endParaRPr>
          </a:p>
        </p:txBody>
      </p:sp>
      <p:sp>
        <p:nvSpPr>
          <p:cNvPr id="21" name="Rectangle 20">
            <a:hlinkClick r:id="rId13"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79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Arc 15"/>
          <p:cNvSpPr/>
          <p:nvPr/>
        </p:nvSpPr>
        <p:spPr>
          <a:xfrm rot="2891010">
            <a:off x="6692811" y="622858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Arc 16"/>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937" y="6308662"/>
            <a:ext cx="6716062" cy="549338"/>
          </a:xfrm>
          <a:prstGeom prst="rect">
            <a:avLst/>
          </a:prstGeom>
          <a:effectLst>
            <a:outerShdw blurRad="50800" dist="38100" dir="16200000" rotWithShape="0">
              <a:prstClr val="black">
                <a:alpha val="40000"/>
              </a:prstClr>
            </a:outerShdw>
          </a:effectLst>
        </p:spPr>
      </p:pic>
      <p:pic>
        <p:nvPicPr>
          <p:cNvPr id="2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32859" t="127" r="10675"/>
          <a:stretch/>
        </p:blipFill>
        <p:spPr>
          <a:xfrm>
            <a:off x="4843110" y="6309360"/>
            <a:ext cx="772519" cy="548640"/>
          </a:xfrm>
          <a:prstGeom prst="rect">
            <a:avLst/>
          </a:prstGeom>
          <a:effectLst>
            <a:outerShdw blurRad="50800" dist="38100" dir="16200000" rotWithShape="0">
              <a:prstClr val="black">
                <a:alpha val="40000"/>
              </a:prstClr>
            </a:outerShdw>
          </a:effectLst>
        </p:spPr>
      </p:pic>
      <p:sp>
        <p:nvSpPr>
          <p:cNvPr id="22" name="Arc 21"/>
          <p:cNvSpPr/>
          <p:nvPr/>
        </p:nvSpPr>
        <p:spPr>
          <a:xfrm rot="2891010">
            <a:off x="9154864" y="6180353"/>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4" name="Arc 23"/>
          <p:cNvSpPr/>
          <p:nvPr/>
        </p:nvSpPr>
        <p:spPr>
          <a:xfrm rot="2891010">
            <a:off x="6726187" y="6190602"/>
            <a:ext cx="868842" cy="709492"/>
          </a:xfrm>
          <a:prstGeom prst="arc">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5" name="Picture 2" descr="http://pebble-pillows.com/src/img/product/NLPPW-10/willow_log_pillow_0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9412" b="96324" l="11152" r="36989">
                        <a14:foregroundMark x1="28439" y1="90441" x2="28625" y2="34191"/>
                        <a14:foregroundMark x1="22862" y1="30882" x2="27695" y2="33824"/>
                        <a14:foregroundMark x1="29926" y1="45588" x2="30297" y2="68382"/>
                        <a14:foregroundMark x1="29182" y1="91544" x2="30112" y2="82721"/>
                        <a14:foregroundMark x1="21190" y1="50368" x2="24535" y2="53309"/>
                        <a14:foregroundMark x1="24535" y1="58824" x2="23606" y2="41912"/>
                        <a14:foregroundMark x1="29740" y1="82353" x2="29554" y2="73529"/>
                      </a14:backgroundRemoval>
                    </a14:imgEffect>
                  </a14:imgLayer>
                </a14:imgProps>
              </a:ext>
              <a:ext uri="{28A0092B-C50C-407E-A947-70E740481C1C}">
                <a14:useLocalDpi xmlns:a14="http://schemas.microsoft.com/office/drawing/2010/main" val="0"/>
              </a:ext>
            </a:extLst>
          </a:blip>
          <a:srcRect l="11562" t="30125" r="69279" b="7376"/>
          <a:stretch/>
        </p:blipFill>
        <p:spPr bwMode="auto">
          <a:xfrm>
            <a:off x="4688875" y="6250585"/>
            <a:ext cx="428625" cy="644201"/>
          </a:xfrm>
          <a:prstGeom prst="rect">
            <a:avLst/>
          </a:prstGeom>
          <a:noFill/>
          <a:effectLst>
            <a:outerShdw blurRad="50800" dist="38100" dir="16200000"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070763" y="6393263"/>
            <a:ext cx="7437389" cy="392415"/>
          </a:xfrm>
          <a:prstGeom prst="rect">
            <a:avLst/>
          </a:prstGeom>
          <a:noFill/>
        </p:spPr>
        <p:txBody>
          <a:bodyPr wrap="square" rtlCol="0">
            <a:spAutoFit/>
          </a:bodyPr>
          <a:lstStyle/>
          <a:p>
            <a:r>
              <a:rPr lang="en-US" sz="1950" b="1" u="sng" dirty="0" smtClean="0">
                <a:solidFill>
                  <a:schemeClr val="bg1"/>
                </a:solidFill>
                <a:latin typeface="Microsoft YaHei UI" panose="020B0503020204020204" pitchFamily="34" charset="-122"/>
                <a:ea typeface="Microsoft YaHei UI" panose="020B0503020204020204" pitchFamily="34" charset="-122"/>
              </a:rPr>
              <a:t>WERELDS FRUIT</a:t>
            </a:r>
            <a:r>
              <a:rPr lang="en-US" sz="1950" b="1" dirty="0" smtClean="0">
                <a:solidFill>
                  <a:schemeClr val="bg1"/>
                </a:solidFill>
                <a:latin typeface="Microsoft YaHei UI" panose="020B0503020204020204" pitchFamily="34" charset="-122"/>
                <a:ea typeface="Microsoft YaHei UI" panose="020B0503020204020204" pitchFamily="34" charset="-122"/>
              </a:rPr>
              <a:t>      </a:t>
            </a:r>
            <a:r>
              <a:rPr lang="en-US" sz="1950" b="1" dirty="0" smtClean="0">
                <a:solidFill>
                  <a:schemeClr val="bg1"/>
                </a:solidFill>
                <a:latin typeface="Microsoft YaHei UI" panose="020B0503020204020204" pitchFamily="34" charset="-122"/>
                <a:ea typeface="Microsoft YaHei UI" panose="020B0503020204020204" pitchFamily="34" charset="-122"/>
                <a:hlinkClick r:id="rId7" action="ppaction://hlinksldjump"/>
              </a:rPr>
              <a:t>DE WERELD ROND</a:t>
            </a:r>
            <a:endParaRPr lang="nl-NL" sz="1950" b="1" dirty="0">
              <a:solidFill>
                <a:schemeClr val="bg1"/>
              </a:solidFill>
              <a:latin typeface="Microsoft YaHei UI" panose="020B0503020204020204" pitchFamily="34" charset="-122"/>
              <a:ea typeface="Microsoft YaHei UI" panose="020B0503020204020204" pitchFamily="34" charset="-122"/>
            </a:endParaRPr>
          </a:p>
        </p:txBody>
      </p:sp>
      <p:sp>
        <p:nvSpPr>
          <p:cNvPr id="34" name="Rectangle 33">
            <a:hlinkClick r:id="rId8" action="ppaction://hlinksldjump"/>
          </p:cNvPr>
          <p:cNvSpPr/>
          <p:nvPr/>
        </p:nvSpPr>
        <p:spPr>
          <a:xfrm>
            <a:off x="4933830" y="6322221"/>
            <a:ext cx="2646427" cy="50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Rectangle 35">
            <a:hlinkClick r:id="rId9" action="ppaction://hlinksldjump"/>
          </p:cNvPr>
          <p:cNvSpPr/>
          <p:nvPr/>
        </p:nvSpPr>
        <p:spPr>
          <a:xfrm>
            <a:off x="9940782" y="6307254"/>
            <a:ext cx="2251218"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Picture 3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27240" y="6462575"/>
            <a:ext cx="1880839" cy="294533"/>
          </a:xfrm>
          <a:prstGeom prst="rect">
            <a:avLst/>
          </a:prstGeom>
        </p:spPr>
      </p:pic>
      <p:sp>
        <p:nvSpPr>
          <p:cNvPr id="19" name="Rectangle 18"/>
          <p:cNvSpPr/>
          <p:nvPr/>
        </p:nvSpPr>
        <p:spPr>
          <a:xfrm>
            <a:off x="7758434" y="1015009"/>
            <a:ext cx="4364695" cy="4339650"/>
          </a:xfrm>
          <a:prstGeom prst="rect">
            <a:avLst/>
          </a:prstGeom>
        </p:spPr>
        <p:txBody>
          <a:bodyPr wrap="square">
            <a:spAutoFit/>
          </a:bodyPr>
          <a:lstStyle/>
          <a:p>
            <a:r>
              <a:rPr lang="nl-NL" sz="2400" b="1" dirty="0" smtClean="0">
                <a:solidFill>
                  <a:srgbClr val="5BBE1E"/>
                </a:solidFill>
              </a:rPr>
              <a:t>Wist </a:t>
            </a:r>
            <a:r>
              <a:rPr lang="nl-NL" sz="2400" b="1" dirty="0">
                <a:solidFill>
                  <a:srgbClr val="5BBE1E"/>
                </a:solidFill>
              </a:rPr>
              <a:t>je dat… een bij voor één theelepel </a:t>
            </a:r>
            <a:r>
              <a:rPr lang="nl-NL" sz="2400" b="1" dirty="0" smtClean="0">
                <a:solidFill>
                  <a:srgbClr val="5BBE1E"/>
                </a:solidFill>
              </a:rPr>
              <a:t>honing heel </a:t>
            </a:r>
            <a:r>
              <a:rPr lang="nl-NL" sz="2400" b="1" dirty="0">
                <a:solidFill>
                  <a:srgbClr val="5BBE1E"/>
                </a:solidFill>
              </a:rPr>
              <a:t>ver moet vliegen? Vergelijkbaar met </a:t>
            </a:r>
            <a:r>
              <a:rPr lang="nl-NL" sz="2400" b="1" dirty="0" smtClean="0">
                <a:solidFill>
                  <a:srgbClr val="5BBE1E"/>
                </a:solidFill>
              </a:rPr>
              <a:t>de afstand </a:t>
            </a:r>
            <a:r>
              <a:rPr lang="nl-NL" sz="2400" b="1" dirty="0">
                <a:solidFill>
                  <a:srgbClr val="5BBE1E"/>
                </a:solidFill>
              </a:rPr>
              <a:t>tussen Amsterdam en </a:t>
            </a:r>
            <a:r>
              <a:rPr lang="nl-NL" sz="2400" b="1" dirty="0" smtClean="0">
                <a:solidFill>
                  <a:srgbClr val="5BBE1E"/>
                </a:solidFill>
              </a:rPr>
              <a:t>Lissabon (in </a:t>
            </a:r>
            <a:r>
              <a:rPr lang="nl-NL" sz="2400" b="1" dirty="0">
                <a:solidFill>
                  <a:srgbClr val="5BBE1E"/>
                </a:solidFill>
              </a:rPr>
              <a:t>Portugal</a:t>
            </a:r>
            <a:r>
              <a:rPr lang="nl-NL" sz="2400" b="1" dirty="0" smtClean="0">
                <a:solidFill>
                  <a:srgbClr val="5BBE1E"/>
                </a:solidFill>
              </a:rPr>
              <a:t>). </a:t>
            </a:r>
            <a:r>
              <a:rPr lang="nl-NL" sz="2400" b="1" dirty="0">
                <a:solidFill>
                  <a:srgbClr val="5BBE1E"/>
                </a:solidFill>
              </a:rPr>
              <a:t>Hoeveel kilometer zou dat zijn</a:t>
            </a:r>
            <a:r>
              <a:rPr lang="nl-NL" sz="2400" b="1" dirty="0" smtClean="0">
                <a:solidFill>
                  <a:srgbClr val="5BBE1E"/>
                </a:solidFill>
              </a:rPr>
              <a:t>?</a:t>
            </a:r>
          </a:p>
          <a:p>
            <a:endParaRPr lang="nl-NL" sz="2400" b="1" dirty="0" smtClean="0">
              <a:solidFill>
                <a:srgbClr val="5BBE1E"/>
              </a:solidFill>
            </a:endParaRPr>
          </a:p>
          <a:p>
            <a:r>
              <a:rPr lang="nl-NL" sz="2400" b="1" dirty="0" smtClean="0">
                <a:solidFill>
                  <a:srgbClr val="5BBE1E"/>
                </a:solidFill>
              </a:rPr>
              <a:t>Voor 1 </a:t>
            </a:r>
            <a:r>
              <a:rPr lang="nl-NL" sz="2400" b="1" dirty="0">
                <a:solidFill>
                  <a:srgbClr val="5BBE1E"/>
                </a:solidFill>
              </a:rPr>
              <a:t>kilo honing </a:t>
            </a:r>
            <a:r>
              <a:rPr lang="nl-NL" sz="2400" b="1" dirty="0" smtClean="0">
                <a:solidFill>
                  <a:srgbClr val="5BBE1E"/>
                </a:solidFill>
              </a:rPr>
              <a:t>zou </a:t>
            </a:r>
            <a:r>
              <a:rPr lang="nl-NL" sz="2400" b="1" dirty="0">
                <a:solidFill>
                  <a:srgbClr val="5BBE1E"/>
                </a:solidFill>
              </a:rPr>
              <a:t>één </a:t>
            </a:r>
            <a:r>
              <a:rPr lang="nl-NL" sz="2400" b="1" dirty="0" smtClean="0">
                <a:solidFill>
                  <a:srgbClr val="5BBE1E"/>
                </a:solidFill>
              </a:rPr>
              <a:t>bij wel 6 tot 7 maal </a:t>
            </a:r>
            <a:r>
              <a:rPr lang="nl-NL" sz="2400" b="1" dirty="0">
                <a:solidFill>
                  <a:srgbClr val="5BBE1E"/>
                </a:solidFill>
              </a:rPr>
              <a:t>rond de </a:t>
            </a:r>
            <a:r>
              <a:rPr lang="nl-NL" sz="2400" b="1" dirty="0" smtClean="0">
                <a:solidFill>
                  <a:srgbClr val="5BBE1E"/>
                </a:solidFill>
              </a:rPr>
              <a:t>aarde moeten </a:t>
            </a:r>
            <a:r>
              <a:rPr lang="nl-NL" sz="2400" b="1" dirty="0">
                <a:solidFill>
                  <a:srgbClr val="5BBE1E"/>
                </a:solidFill>
              </a:rPr>
              <a:t>vliegen</a:t>
            </a:r>
            <a:r>
              <a:rPr lang="nl-NL" sz="2400" b="1" dirty="0" smtClean="0">
                <a:solidFill>
                  <a:srgbClr val="5BBE1E"/>
                </a:solidFill>
              </a:rPr>
              <a:t>! </a:t>
            </a:r>
            <a:r>
              <a:rPr lang="nl-NL" sz="2800" dirty="0"/>
              <a:t/>
            </a:r>
            <a:br>
              <a:rPr lang="nl-NL" sz="2800" dirty="0"/>
            </a:br>
            <a:r>
              <a:rPr lang="nl-NL" dirty="0">
                <a:solidFill>
                  <a:srgbClr val="7FC241"/>
                </a:solidFill>
                <a:latin typeface="AintNothingFancy" panose="02000000000000000000" pitchFamily="2" charset="0"/>
              </a:rPr>
              <a:t/>
            </a:r>
            <a:br>
              <a:rPr lang="nl-NL" dirty="0">
                <a:solidFill>
                  <a:srgbClr val="7FC241"/>
                </a:solidFill>
                <a:latin typeface="AintNothingFancy" panose="02000000000000000000" pitchFamily="2" charset="0"/>
              </a:rPr>
            </a:br>
            <a:endParaRPr lang="nl-NL" dirty="0"/>
          </a:p>
        </p:txBody>
      </p:sp>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l="13444" t="-313" r="15709" b="313"/>
          <a:stretch/>
        </p:blipFill>
        <p:spPr>
          <a:xfrm>
            <a:off x="268013" y="670234"/>
            <a:ext cx="7126015" cy="5029200"/>
          </a:xfrm>
          <a:prstGeom prst="rect">
            <a:avLst/>
          </a:prstGeom>
          <a:ln w="57150">
            <a:solidFill>
              <a:schemeClr val="bg1"/>
            </a:solidFill>
          </a:ln>
          <a:effectLst>
            <a:outerShdw blurRad="50800" dist="38100" dir="2700000" algn="tl" rotWithShape="0">
              <a:prstClr val="black">
                <a:alpha val="40000"/>
              </a:prstClr>
            </a:outerShdw>
          </a:effectLst>
        </p:spPr>
      </p:pic>
      <p:sp>
        <p:nvSpPr>
          <p:cNvPr id="27" name="Rectangle 26">
            <a:hlinkClick r:id="rId12" action="ppaction://hlinksldjump"/>
          </p:cNvPr>
          <p:cNvSpPr/>
          <p:nvPr/>
        </p:nvSpPr>
        <p:spPr>
          <a:xfrm>
            <a:off x="7541204" y="6322222"/>
            <a:ext cx="2338292" cy="535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20719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5168</TotalTime>
  <Words>872</Words>
  <Application>Microsoft Office PowerPoint</Application>
  <PresentationFormat>Widescreen</PresentationFormat>
  <Paragraphs>113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Microsoft YaHei UI</vt:lpstr>
      <vt:lpstr>AintNothingFancy</vt:lpstr>
      <vt:lpstr>Arial</vt:lpstr>
      <vt:lpstr>Calibri</vt:lpstr>
      <vt:lpstr>Calibri Light</vt:lpstr>
      <vt:lpstr>Georgia</vt:lpstr>
      <vt:lpstr>Office Theme</vt:lpstr>
      <vt:lpstr>GROENTE EN FRUIT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Greenpeace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BESCHERM HET OERBOS!</dc:title>
  <dc:creator>Marije van Leeuwen</dc:creator>
  <cp:lastModifiedBy>Elize van Berkel</cp:lastModifiedBy>
  <cp:revision>400</cp:revision>
  <dcterms:created xsi:type="dcterms:W3CDTF">2015-05-01T07:50:44Z</dcterms:created>
  <dcterms:modified xsi:type="dcterms:W3CDTF">2016-04-12T15:07:51Z</dcterms:modified>
</cp:coreProperties>
</file>